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Lst>
  <p:notesMasterIdLst>
    <p:notesMasterId r:id="rId28"/>
  </p:notesMasterIdLst>
  <p:handoutMasterIdLst>
    <p:handoutMasterId r:id="rId29"/>
  </p:handoutMasterIdLst>
  <p:sldIdLst>
    <p:sldId id="257" r:id="rId2"/>
    <p:sldId id="333" r:id="rId3"/>
    <p:sldId id="334" r:id="rId4"/>
    <p:sldId id="258"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5" r:id="rId23"/>
    <p:sldId id="331" r:id="rId24"/>
    <p:sldId id="336" r:id="rId25"/>
    <p:sldId id="332" r:id="rId26"/>
    <p:sldId id="337" r:id="rId27"/>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F750C85-1E5B-4ED1-A36D-90A116A29A1A}">
          <p14:sldIdLst>
            <p14:sldId id="257"/>
            <p14:sldId id="333"/>
            <p14:sldId id="334"/>
            <p14:sldId id="258"/>
            <p14:sldId id="314"/>
            <p14:sldId id="315"/>
            <p14:sldId id="316"/>
            <p14:sldId id="317"/>
            <p14:sldId id="318"/>
            <p14:sldId id="319"/>
            <p14:sldId id="320"/>
            <p14:sldId id="321"/>
            <p14:sldId id="322"/>
            <p14:sldId id="323"/>
            <p14:sldId id="324"/>
            <p14:sldId id="325"/>
            <p14:sldId id="326"/>
            <p14:sldId id="327"/>
            <p14:sldId id="328"/>
            <p14:sldId id="329"/>
            <p14:sldId id="330"/>
            <p14:sldId id="335"/>
            <p14:sldId id="331"/>
            <p14:sldId id="336"/>
            <p14:sldId id="332"/>
          </p14:sldIdLst>
        </p14:section>
        <p14:section name="Untitled Section" id="{268AD714-17BE-45CD-AE26-E7EBAE84F620}">
          <p14:sldIdLst>
            <p14:sldId id="33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6D2"/>
    <a:srgbClr val="DD80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64" autoAdjust="0"/>
    <p:restoredTop sz="95465" autoAdjust="0"/>
  </p:normalViewPr>
  <p:slideViewPr>
    <p:cSldViewPr>
      <p:cViewPr varScale="1">
        <p:scale>
          <a:sx n="71" d="100"/>
          <a:sy n="71" d="100"/>
        </p:scale>
        <p:origin x="1182" y="60"/>
      </p:cViewPr>
      <p:guideLst>
        <p:guide orient="horz" pos="2160"/>
        <p:guide pos="2880"/>
      </p:guideLst>
    </p:cSldViewPr>
  </p:slideViewPr>
  <p:outlineViewPr>
    <p:cViewPr>
      <p:scale>
        <a:sx n="33" d="100"/>
        <a:sy n="33" d="100"/>
      </p:scale>
      <p:origin x="48" y="1962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500498D-19DA-4B5D-8ED1-418DA5980219}" type="datetimeFigureOut">
              <a:rPr lang="en-US" smtClean="0"/>
              <a:t>04-Apr-16</a:t>
            </a:fld>
            <a:endParaRPr lang="en-US"/>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8222F71C-0C4E-4332-91C8-A96E6F777E13}" type="slidenum">
              <a:rPr lang="en-US" smtClean="0"/>
              <a:t>‹#›</a:t>
            </a:fld>
            <a:endParaRPr lang="en-US"/>
          </a:p>
        </p:txBody>
      </p:sp>
    </p:spTree>
    <p:extLst>
      <p:ext uri="{BB962C8B-B14F-4D97-AF65-F5344CB8AC3E}">
        <p14:creationId xmlns:p14="http://schemas.microsoft.com/office/powerpoint/2010/main" val="3811945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E4C860BA-01B9-42D4-AF5B-4E0CAEFB0310}" type="datetimeFigureOut">
              <a:rPr lang="en-US" smtClean="0"/>
              <a:t>04-Apr-16</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151E4F60-793F-4845-B7C3-F3C20E28A0C8}" type="slidenum">
              <a:rPr lang="en-US" smtClean="0"/>
              <a:t>‹#›</a:t>
            </a:fld>
            <a:endParaRPr lang="en-US"/>
          </a:p>
        </p:txBody>
      </p:sp>
    </p:spTree>
    <p:extLst>
      <p:ext uri="{BB962C8B-B14F-4D97-AF65-F5344CB8AC3E}">
        <p14:creationId xmlns:p14="http://schemas.microsoft.com/office/powerpoint/2010/main" val="1513817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4</a:t>
            </a:fld>
            <a:endParaRPr lang="en-US"/>
          </a:p>
        </p:txBody>
      </p:sp>
    </p:spTree>
    <p:extLst>
      <p:ext uri="{BB962C8B-B14F-4D97-AF65-F5344CB8AC3E}">
        <p14:creationId xmlns:p14="http://schemas.microsoft.com/office/powerpoint/2010/main" val="28999556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13</a:t>
            </a:fld>
            <a:endParaRPr lang="en-US"/>
          </a:p>
        </p:txBody>
      </p:sp>
    </p:spTree>
    <p:extLst>
      <p:ext uri="{BB962C8B-B14F-4D97-AF65-F5344CB8AC3E}">
        <p14:creationId xmlns:p14="http://schemas.microsoft.com/office/powerpoint/2010/main" val="2041975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14</a:t>
            </a:fld>
            <a:endParaRPr lang="en-US"/>
          </a:p>
        </p:txBody>
      </p:sp>
    </p:spTree>
    <p:extLst>
      <p:ext uri="{BB962C8B-B14F-4D97-AF65-F5344CB8AC3E}">
        <p14:creationId xmlns:p14="http://schemas.microsoft.com/office/powerpoint/2010/main" val="2473618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15</a:t>
            </a:fld>
            <a:endParaRPr lang="en-US"/>
          </a:p>
        </p:txBody>
      </p:sp>
    </p:spTree>
    <p:extLst>
      <p:ext uri="{BB962C8B-B14F-4D97-AF65-F5344CB8AC3E}">
        <p14:creationId xmlns:p14="http://schemas.microsoft.com/office/powerpoint/2010/main" val="751070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16</a:t>
            </a:fld>
            <a:endParaRPr lang="en-US"/>
          </a:p>
        </p:txBody>
      </p:sp>
    </p:spTree>
    <p:extLst>
      <p:ext uri="{BB962C8B-B14F-4D97-AF65-F5344CB8AC3E}">
        <p14:creationId xmlns:p14="http://schemas.microsoft.com/office/powerpoint/2010/main" val="355085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17</a:t>
            </a:fld>
            <a:endParaRPr lang="en-US"/>
          </a:p>
        </p:txBody>
      </p:sp>
    </p:spTree>
    <p:extLst>
      <p:ext uri="{BB962C8B-B14F-4D97-AF65-F5344CB8AC3E}">
        <p14:creationId xmlns:p14="http://schemas.microsoft.com/office/powerpoint/2010/main" val="1355822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18</a:t>
            </a:fld>
            <a:endParaRPr lang="en-US"/>
          </a:p>
        </p:txBody>
      </p:sp>
    </p:spTree>
    <p:extLst>
      <p:ext uri="{BB962C8B-B14F-4D97-AF65-F5344CB8AC3E}">
        <p14:creationId xmlns:p14="http://schemas.microsoft.com/office/powerpoint/2010/main" val="10428379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19</a:t>
            </a:fld>
            <a:endParaRPr lang="en-US"/>
          </a:p>
        </p:txBody>
      </p:sp>
    </p:spTree>
    <p:extLst>
      <p:ext uri="{BB962C8B-B14F-4D97-AF65-F5344CB8AC3E}">
        <p14:creationId xmlns:p14="http://schemas.microsoft.com/office/powerpoint/2010/main" val="2041347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20</a:t>
            </a:fld>
            <a:endParaRPr lang="en-US"/>
          </a:p>
        </p:txBody>
      </p:sp>
    </p:spTree>
    <p:extLst>
      <p:ext uri="{BB962C8B-B14F-4D97-AF65-F5344CB8AC3E}">
        <p14:creationId xmlns:p14="http://schemas.microsoft.com/office/powerpoint/2010/main" val="1056468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21</a:t>
            </a:fld>
            <a:endParaRPr lang="en-US"/>
          </a:p>
        </p:txBody>
      </p:sp>
    </p:spTree>
    <p:extLst>
      <p:ext uri="{BB962C8B-B14F-4D97-AF65-F5344CB8AC3E}">
        <p14:creationId xmlns:p14="http://schemas.microsoft.com/office/powerpoint/2010/main" val="1983158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23</a:t>
            </a:fld>
            <a:endParaRPr lang="en-US"/>
          </a:p>
        </p:txBody>
      </p:sp>
    </p:spTree>
    <p:extLst>
      <p:ext uri="{BB962C8B-B14F-4D97-AF65-F5344CB8AC3E}">
        <p14:creationId xmlns:p14="http://schemas.microsoft.com/office/powerpoint/2010/main" val="940484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5</a:t>
            </a:fld>
            <a:endParaRPr lang="en-US"/>
          </a:p>
        </p:txBody>
      </p:sp>
    </p:spTree>
    <p:extLst>
      <p:ext uri="{BB962C8B-B14F-4D97-AF65-F5344CB8AC3E}">
        <p14:creationId xmlns:p14="http://schemas.microsoft.com/office/powerpoint/2010/main" val="35195720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25</a:t>
            </a:fld>
            <a:endParaRPr lang="en-US"/>
          </a:p>
        </p:txBody>
      </p:sp>
    </p:spTree>
    <p:extLst>
      <p:ext uri="{BB962C8B-B14F-4D97-AF65-F5344CB8AC3E}">
        <p14:creationId xmlns:p14="http://schemas.microsoft.com/office/powerpoint/2010/main" val="2144192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6</a:t>
            </a:fld>
            <a:endParaRPr lang="en-US"/>
          </a:p>
        </p:txBody>
      </p:sp>
    </p:spTree>
    <p:extLst>
      <p:ext uri="{BB962C8B-B14F-4D97-AF65-F5344CB8AC3E}">
        <p14:creationId xmlns:p14="http://schemas.microsoft.com/office/powerpoint/2010/main" val="2751790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7</a:t>
            </a:fld>
            <a:endParaRPr lang="en-US"/>
          </a:p>
        </p:txBody>
      </p:sp>
    </p:spTree>
    <p:extLst>
      <p:ext uri="{BB962C8B-B14F-4D97-AF65-F5344CB8AC3E}">
        <p14:creationId xmlns:p14="http://schemas.microsoft.com/office/powerpoint/2010/main" val="2763411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8</a:t>
            </a:fld>
            <a:endParaRPr lang="en-US"/>
          </a:p>
        </p:txBody>
      </p:sp>
    </p:spTree>
    <p:extLst>
      <p:ext uri="{BB962C8B-B14F-4D97-AF65-F5344CB8AC3E}">
        <p14:creationId xmlns:p14="http://schemas.microsoft.com/office/powerpoint/2010/main" val="3718296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9</a:t>
            </a:fld>
            <a:endParaRPr lang="en-US"/>
          </a:p>
        </p:txBody>
      </p:sp>
    </p:spTree>
    <p:extLst>
      <p:ext uri="{BB962C8B-B14F-4D97-AF65-F5344CB8AC3E}">
        <p14:creationId xmlns:p14="http://schemas.microsoft.com/office/powerpoint/2010/main" val="4239833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10</a:t>
            </a:fld>
            <a:endParaRPr lang="en-US"/>
          </a:p>
        </p:txBody>
      </p:sp>
    </p:spTree>
    <p:extLst>
      <p:ext uri="{BB962C8B-B14F-4D97-AF65-F5344CB8AC3E}">
        <p14:creationId xmlns:p14="http://schemas.microsoft.com/office/powerpoint/2010/main" val="1016551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11</a:t>
            </a:fld>
            <a:endParaRPr lang="en-US"/>
          </a:p>
        </p:txBody>
      </p:sp>
    </p:spTree>
    <p:extLst>
      <p:ext uri="{BB962C8B-B14F-4D97-AF65-F5344CB8AC3E}">
        <p14:creationId xmlns:p14="http://schemas.microsoft.com/office/powerpoint/2010/main" val="3556227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1E4F60-793F-4845-B7C3-F3C20E28A0C8}" type="slidenum">
              <a:rPr lang="en-US" smtClean="0"/>
              <a:t>12</a:t>
            </a:fld>
            <a:endParaRPr lang="en-US"/>
          </a:p>
        </p:txBody>
      </p:sp>
    </p:spTree>
    <p:extLst>
      <p:ext uri="{BB962C8B-B14F-4D97-AF65-F5344CB8AC3E}">
        <p14:creationId xmlns:p14="http://schemas.microsoft.com/office/powerpoint/2010/main" val="2248667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chemeClr val="accent6">
                <a:lumMod val="40000"/>
                <a:lumOff val="60000"/>
              </a:schemeClr>
            </a:gs>
            <a:gs pos="46000">
              <a:schemeClr val="accent6">
                <a:lumMod val="95000"/>
                <a:lumOff val="5000"/>
              </a:schemeClr>
            </a:gs>
            <a:gs pos="100000">
              <a:schemeClr val="accent6">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3CD16D0-1554-4269-B369-D28B1E84A501}" type="datetimeFigureOut">
              <a:rPr lang="en-US" smtClean="0"/>
              <a:t>04-Apr-16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3015B3E-2518-48C4-84AE-F5481D35729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CD16D0-1554-4269-B369-D28B1E84A501}" type="datetimeFigureOut">
              <a:rPr lang="en-US" smtClean="0"/>
              <a:t>04-Apr-16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015B3E-2518-48C4-84AE-F5481D3572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3CD16D0-1554-4269-B369-D28B1E84A501}" type="datetimeFigureOut">
              <a:rPr lang="en-US" smtClean="0"/>
              <a:t>04-Apr-16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3015B3E-2518-48C4-84AE-F5481D35729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3CD16D0-1554-4269-B369-D28B1E84A501}" type="datetimeFigureOut">
              <a:rPr lang="en-US" smtClean="0"/>
              <a:t>04-Apr-16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3015B3E-2518-48C4-84AE-F5481D357298}"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3CD16D0-1554-4269-B369-D28B1E84A501}" type="datetimeFigureOut">
              <a:rPr lang="en-US" smtClean="0"/>
              <a:t>04-Apr-16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3015B3E-2518-48C4-84AE-F5481D357298}"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3CD16D0-1554-4269-B369-D28B1E84A501}" type="datetimeFigureOut">
              <a:rPr lang="en-US" smtClean="0"/>
              <a:t>04-Apr-16</a:t>
            </a:fld>
            <a:endParaRPr lang="en-US"/>
          </a:p>
        </p:txBody>
      </p:sp>
      <p:sp>
        <p:nvSpPr>
          <p:cNvPr id="10" name="Slide Number Placeholder 9"/>
          <p:cNvSpPr>
            <a:spLocks noGrp="1"/>
          </p:cNvSpPr>
          <p:nvPr>
            <p:ph type="sldNum" sz="quarter" idx="16"/>
          </p:nvPr>
        </p:nvSpPr>
        <p:spPr/>
        <p:txBody>
          <a:bodyPr rtlCol="0"/>
          <a:lstStyle/>
          <a:p>
            <a:fld id="{D3015B3E-2518-48C4-84AE-F5481D357298}"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3CD16D0-1554-4269-B369-D28B1E84A501}" type="datetimeFigureOut">
              <a:rPr lang="en-US" smtClean="0"/>
              <a:t>04-Apr-16</a:t>
            </a:fld>
            <a:endParaRPr lang="en-US"/>
          </a:p>
        </p:txBody>
      </p:sp>
      <p:sp>
        <p:nvSpPr>
          <p:cNvPr id="12" name="Slide Number Placeholder 11"/>
          <p:cNvSpPr>
            <a:spLocks noGrp="1"/>
          </p:cNvSpPr>
          <p:nvPr>
            <p:ph type="sldNum" sz="quarter" idx="16"/>
          </p:nvPr>
        </p:nvSpPr>
        <p:spPr/>
        <p:txBody>
          <a:bodyPr rtlCol="0"/>
          <a:lstStyle/>
          <a:p>
            <a:fld id="{D3015B3E-2518-48C4-84AE-F5481D357298}"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CD16D0-1554-4269-B369-D28B1E84A501}" type="datetimeFigureOut">
              <a:rPr lang="en-US" smtClean="0"/>
              <a:t>04-Apr-16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3015B3E-2518-48C4-84AE-F5481D3572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D16D0-1554-4269-B369-D28B1E84A501}" type="datetimeFigureOut">
              <a:rPr lang="en-US" smtClean="0"/>
              <a:t>04-Apr-16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3015B3E-2518-48C4-84AE-F5481D357298}"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3CD16D0-1554-4269-B369-D28B1E84A501}" type="datetimeFigureOut">
              <a:rPr lang="en-US" smtClean="0"/>
              <a:t>04-Apr-16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3015B3E-2518-48C4-84AE-F5481D357298}"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1">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3CD16D0-1554-4269-B369-D28B1E84A501}" type="datetimeFigureOut">
              <a:rPr lang="en-US" smtClean="0"/>
              <a:t>04-Apr-16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3015B3E-2518-48C4-84AE-F5481D357298}"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3CD16D0-1554-4269-B369-D28B1E84A501}" type="datetimeFigureOut">
              <a:rPr lang="en-US" smtClean="0"/>
              <a:t>04-Apr-16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3015B3E-2518-48C4-84AE-F5481D357298}" type="slidenum">
              <a:rPr lang="en-US" smtClean="0"/>
              <a:t>‹#›</a:t>
            </a:fld>
            <a:endParaRPr lang="en-US"/>
          </a:p>
        </p:txBody>
      </p:sp>
      <p:pic>
        <p:nvPicPr>
          <p:cNvPr id="10" name="Picture 9"/>
          <p:cNvPicPr>
            <a:picLocks noChangeAspect="1"/>
          </p:cNvPicPr>
          <p:nvPr userDrawn="1"/>
        </p:nvPicPr>
        <p:blipFill rotWithShape="1">
          <a:blip r:embed="rId1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Tree>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iming>
    <p:tnLst>
      <p:par>
        <p:cTn id="1" dur="indefinite" restart="never" nodeType="tmRoot"/>
      </p:par>
    </p:tnLst>
  </p:timing>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32394" y="5105400"/>
            <a:ext cx="3055645" cy="446276"/>
          </a:xfrm>
          <a:prstGeom prst="rect">
            <a:avLst/>
          </a:prstGeom>
        </p:spPr>
        <p:txBody>
          <a:bodyPr wrap="none">
            <a:spAutoFit/>
            <a:scene3d>
              <a:camera prst="obliqueBottomRight"/>
              <a:lightRig rig="threePt" dir="t"/>
            </a:scene3d>
          </a:bodyPr>
          <a:lstStyle/>
          <a:p>
            <a:pPr algn="ctr" rtl="1">
              <a:lnSpc>
                <a:spcPct val="115000"/>
              </a:lnSpc>
              <a:spcAft>
                <a:spcPts val="1000"/>
              </a:spcAft>
            </a:pPr>
            <a:r>
              <a:rPr lang="ar-KW" sz="2000" b="1" dirty="0">
                <a:solidFill>
                  <a:schemeClr val="bg1"/>
                </a:solidFill>
                <a:cs typeface="DecoType Naskh" panose="02010400000000000000" pitchFamily="2" charset="-78"/>
              </a:rPr>
              <a:t>منتدى </a:t>
            </a:r>
            <a:r>
              <a:rPr lang="ar-KW" sz="2000" b="1" dirty="0" err="1">
                <a:solidFill>
                  <a:schemeClr val="bg1"/>
                </a:solidFill>
                <a:cs typeface="DecoType Naskh" panose="02010400000000000000" pitchFamily="2" charset="-78"/>
              </a:rPr>
              <a:t>حوكمة</a:t>
            </a:r>
            <a:r>
              <a:rPr lang="ar-KW" sz="2000" b="1" dirty="0">
                <a:solidFill>
                  <a:schemeClr val="bg1"/>
                </a:solidFill>
                <a:cs typeface="DecoType Naskh" panose="02010400000000000000" pitchFamily="2" charset="-78"/>
              </a:rPr>
              <a:t> </a:t>
            </a:r>
            <a:r>
              <a:rPr lang="ar-KW" sz="2000" b="1" dirty="0" smtClean="0">
                <a:solidFill>
                  <a:schemeClr val="bg1"/>
                </a:solidFill>
                <a:cs typeface="DecoType Naskh" panose="02010400000000000000" pitchFamily="2" charset="-78"/>
              </a:rPr>
              <a:t>الشركات</a:t>
            </a:r>
            <a:r>
              <a:rPr lang="ar-EG" sz="2000" b="1" dirty="0" smtClean="0">
                <a:solidFill>
                  <a:schemeClr val="bg1"/>
                </a:solidFill>
                <a:cs typeface="DecoType Naskh" panose="02010400000000000000" pitchFamily="2" charset="-78"/>
              </a:rPr>
              <a:t> - هيئة </a:t>
            </a:r>
            <a:r>
              <a:rPr lang="ar-EG" sz="2000" b="1" dirty="0">
                <a:solidFill>
                  <a:schemeClr val="bg1"/>
                </a:solidFill>
                <a:cs typeface="DecoType Naskh" panose="02010400000000000000" pitchFamily="2" charset="-78"/>
              </a:rPr>
              <a:t>أسواق المال</a:t>
            </a:r>
            <a:endParaRPr lang="en-US" sz="2000" b="1" dirty="0">
              <a:solidFill>
                <a:schemeClr val="bg1"/>
              </a:solidFill>
              <a:cs typeface="DecoType Naskh" panose="02010400000000000000" pitchFamily="2" charset="-78"/>
            </a:endParaRPr>
          </a:p>
        </p:txBody>
      </p:sp>
      <p:sp>
        <p:nvSpPr>
          <p:cNvPr id="8" name="Rectangle 7"/>
          <p:cNvSpPr/>
          <p:nvPr/>
        </p:nvSpPr>
        <p:spPr>
          <a:xfrm>
            <a:off x="2615990" y="1143000"/>
            <a:ext cx="3488455" cy="2339102"/>
          </a:xfrm>
          <a:prstGeom prst="rect">
            <a:avLst/>
          </a:prstGeom>
          <a:noFill/>
        </p:spPr>
        <p:txBody>
          <a:bodyPr wrap="none" lIns="91440" tIns="45720" rIns="91440" bIns="45720">
            <a:spAutoFit/>
          </a:bodyPr>
          <a:lstStyle/>
          <a:p>
            <a:pPr algn="ctr" rtl="1">
              <a:lnSpc>
                <a:spcPct val="150000"/>
              </a:lnSpc>
            </a:pPr>
            <a:r>
              <a:rPr lang="ar-EG" altLang="ar-EG" sz="4400" b="1" dirty="0" err="1" smtClean="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rPr>
              <a:t>حوكمة</a:t>
            </a:r>
            <a:r>
              <a:rPr lang="ar-EG" altLang="ar-EG" sz="4400" b="1" dirty="0" smtClean="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rPr>
              <a:t> الشركات</a:t>
            </a:r>
            <a:endParaRPr lang="ar-EG" altLang="ar-EG" sz="4400" b="1" dirty="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endParaRPr>
          </a:p>
          <a:p>
            <a:pPr algn="ctr" rtl="1"/>
            <a:r>
              <a:rPr lang="ar-EG" altLang="ar-EG" sz="4000" b="1" dirty="0" smtClean="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rPr>
              <a:t>متطلبات وآليات تطبيقها</a:t>
            </a:r>
          </a:p>
          <a:p>
            <a:pPr algn="ctr" rtl="1"/>
            <a:r>
              <a:rPr lang="ar-EG" altLang="ar-EG" sz="4000" b="1" dirty="0" smtClean="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rPr>
              <a:t>(التشريعية والرقابية)</a:t>
            </a:r>
            <a:endParaRPr lang="ar-EG" sz="4000" b="1" dirty="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endParaRPr>
          </a:p>
        </p:txBody>
      </p:sp>
      <p:sp>
        <p:nvSpPr>
          <p:cNvPr id="9" name="Subtitle 6"/>
          <p:cNvSpPr txBox="1">
            <a:spLocks/>
          </p:cNvSpPr>
          <p:nvPr/>
        </p:nvSpPr>
        <p:spPr>
          <a:xfrm>
            <a:off x="2074217" y="3733800"/>
            <a:ext cx="4572000" cy="1371600"/>
          </a:xfrm>
          <a:prstGeom prst="rect">
            <a:avLst/>
          </a:prstGeom>
        </p:spPr>
        <p:txBody>
          <a:bodyPr vert="horz" lIns="91440" tIns="45720" rIns="91440" bIns="45720" rtlCol="0" anchor="t">
            <a:normAutofit/>
          </a:bodyPr>
          <a:lstStyle>
            <a:lvl1pPr marL="0" indent="0" algn="r" defTabSz="457200" rtl="0" eaLnBrk="1" latinLnBrk="0" hangingPunct="1">
              <a:spcBef>
                <a:spcPct val="20000"/>
              </a:spcBef>
              <a:spcAft>
                <a:spcPts val="600"/>
              </a:spcAft>
              <a:buClr>
                <a:schemeClr val="accent1">
                  <a:lumMod val="75000"/>
                </a:schemeClr>
              </a:buClr>
              <a:buSzPct val="145000"/>
              <a:buFont typeface="Arial"/>
              <a:buNone/>
              <a:defRPr sz="18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9pPr>
          </a:lstStyle>
          <a:p>
            <a:pPr algn="ctr" rtl="1"/>
            <a:r>
              <a:rPr lang="ar-EG" sz="3200" b="1" dirty="0" smtClean="0">
                <a:ln>
                  <a:solidFill>
                    <a:schemeClr val="bg1"/>
                  </a:solidFill>
                </a:ln>
                <a:solidFill>
                  <a:schemeClr val="accent4">
                    <a:lumMod val="40000"/>
                    <a:lumOff val="6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د. محمد إبراهيم الوسمي  </a:t>
            </a:r>
            <a:endParaRPr lang="en-US" sz="3200" b="1" dirty="0" smtClean="0">
              <a:ln>
                <a:solidFill>
                  <a:schemeClr val="bg1"/>
                </a:solidFill>
              </a:ln>
              <a:solidFill>
                <a:schemeClr val="accent4">
                  <a:lumMod val="40000"/>
                  <a:lumOff val="6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 name="Rectangle 9"/>
          <p:cNvSpPr/>
          <p:nvPr/>
        </p:nvSpPr>
        <p:spPr>
          <a:xfrm>
            <a:off x="3657600" y="5486400"/>
            <a:ext cx="1515158" cy="446276"/>
          </a:xfrm>
          <a:prstGeom prst="rect">
            <a:avLst/>
          </a:prstGeom>
        </p:spPr>
        <p:txBody>
          <a:bodyPr wrap="none">
            <a:spAutoFit/>
          </a:bodyPr>
          <a:lstStyle/>
          <a:p>
            <a:pPr algn="ctr" rtl="1">
              <a:lnSpc>
                <a:spcPct val="115000"/>
              </a:lnSpc>
              <a:spcAft>
                <a:spcPts val="1000"/>
              </a:spcAft>
            </a:pPr>
            <a:r>
              <a:rPr lang="ar-EG" sz="2000" b="1" dirty="0" smtClean="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20 مارس </a:t>
            </a:r>
            <a:r>
              <a:rPr lang="ar-EG" sz="2000" b="1" dirty="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2016</a:t>
            </a:r>
            <a:endParaRPr lang="en-US" sz="2000" b="1" dirty="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Calibri" panose="020F0502020204030204" pitchFamily="34" charset="0"/>
              <a:ea typeface="Monotype Koufi" pitchFamily="2" charset="-78"/>
              <a:cs typeface="Monotype Koufi" pitchFamily="2" charset="-78"/>
            </a:endParaRP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16667" t="27778" r="19445" b="27778"/>
          <a:stretch/>
        </p:blipFill>
        <p:spPr>
          <a:xfrm>
            <a:off x="0" y="6019800"/>
            <a:ext cx="2286000" cy="795130"/>
          </a:xfrm>
          <a:prstGeom prst="rect">
            <a:avLst/>
          </a:prstGeom>
        </p:spPr>
      </p:pic>
      <p:sp>
        <p:nvSpPr>
          <p:cNvPr id="12" name="Rectangle 11"/>
          <p:cNvSpPr/>
          <p:nvPr/>
        </p:nvSpPr>
        <p:spPr>
          <a:xfrm>
            <a:off x="3283647" y="4359735"/>
            <a:ext cx="2153155" cy="517065"/>
          </a:xfrm>
          <a:prstGeom prst="rect">
            <a:avLst/>
          </a:prstGeom>
        </p:spPr>
        <p:txBody>
          <a:bodyPr wrap="none">
            <a:spAutoFit/>
          </a:bodyPr>
          <a:lstStyle/>
          <a:p>
            <a:pPr algn="ctr" rtl="1">
              <a:lnSpc>
                <a:spcPct val="115000"/>
              </a:lnSpc>
              <a:spcAft>
                <a:spcPts val="1000"/>
              </a:spcAft>
            </a:pPr>
            <a:r>
              <a:rPr lang="ar-EG" sz="2400" b="1" dirty="0">
                <a:solidFill>
                  <a:schemeClr val="bg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كلية الحقوق – جامعة الكويت</a:t>
            </a:r>
          </a:p>
        </p:txBody>
      </p:sp>
    </p:spTree>
    <p:extLst>
      <p:ext uri="{BB962C8B-B14F-4D97-AF65-F5344CB8AC3E}">
        <p14:creationId xmlns:p14="http://schemas.microsoft.com/office/powerpoint/2010/main" val="961417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10</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3508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الكويتي رقم 1 لسنة </a:t>
            </a:r>
            <a:r>
              <a:rPr lang="ar-KW" sz="2000" b="1" dirty="0" smtClean="0">
                <a:solidFill>
                  <a:srgbClr val="002060"/>
                </a:solidFill>
                <a:latin typeface="Times New Roman" panose="02020603050405020304" pitchFamily="18" charset="0"/>
                <a:cs typeface="Times New Roman" panose="02020603050405020304" pitchFamily="18" charset="0"/>
              </a:rPr>
              <a:t>2016</a:t>
            </a:r>
            <a:endParaRPr lang="ar-EG" sz="800" b="1" dirty="0" smtClean="0">
              <a:solidFill>
                <a:srgbClr val="002060"/>
              </a:solidFill>
            </a:endParaRPr>
          </a:p>
          <a:p>
            <a:pPr marL="571500" lvl="0" indent="-342900" algn="justLow" rtl="1">
              <a:lnSpc>
                <a:spcPct val="150000"/>
              </a:lnSpc>
              <a:buFont typeface="Courier New" panose="02070309020205020404" pitchFamily="49" charset="0"/>
              <a:buChar char="o"/>
            </a:pPr>
            <a:r>
              <a:rPr lang="ar-SA" sz="2000" dirty="0"/>
              <a:t>يشتمل هذا القانون على بعض الأحكام التي تعزز تطبيق </a:t>
            </a:r>
            <a:r>
              <a:rPr lang="ar-SA" sz="2000" dirty="0" err="1"/>
              <a:t>حوكمة</a:t>
            </a:r>
            <a:r>
              <a:rPr lang="ar-SA" sz="2000" dirty="0"/>
              <a:t> الشركات، حيث نص في هذا القانون على سبيل المثال الأحكام التالية:</a:t>
            </a:r>
            <a:endParaRPr lang="ar-EG" sz="400" dirty="0" smtClean="0"/>
          </a:p>
          <a:p>
            <a:pPr marL="685800" lvl="0" indent="-342900" algn="justLow" rtl="1">
              <a:lnSpc>
                <a:spcPct val="150000"/>
              </a:lnSpc>
              <a:buFont typeface="+mj-lt"/>
              <a:buAutoNum type="arabicParenR"/>
            </a:pPr>
            <a:r>
              <a:rPr lang="ar-KW" sz="1700" dirty="0" smtClean="0">
                <a:cs typeface="Mudir MT" pitchFamily="2" charset="-78"/>
              </a:rPr>
              <a:t>يتمتع </a:t>
            </a:r>
            <a:r>
              <a:rPr lang="ar-KW" sz="1700" dirty="0">
                <a:cs typeface="Mudir MT" pitchFamily="2" charset="-78"/>
              </a:rPr>
              <a:t>المؤسسون والمساهمون بحقوق متساوية ويخضعون لالتزامات واحدة مع مراعاة أحكام القانون </a:t>
            </a:r>
          </a:p>
          <a:p>
            <a:pPr marL="685800" lvl="0" indent="-342900" algn="justLow" rtl="1">
              <a:lnSpc>
                <a:spcPct val="150000"/>
              </a:lnSpc>
              <a:buFont typeface="+mj-lt"/>
              <a:buAutoNum type="arabicParenR"/>
            </a:pPr>
            <a:r>
              <a:rPr lang="ar-KW" sz="1700" dirty="0" smtClean="0">
                <a:cs typeface="Mudir MT" pitchFamily="2" charset="-78"/>
              </a:rPr>
              <a:t>عدم </a:t>
            </a:r>
            <a:r>
              <a:rPr lang="ar-KW" sz="1700" dirty="0">
                <a:cs typeface="Mudir MT" pitchFamily="2" charset="-78"/>
              </a:rPr>
              <a:t>جواز الجمع بين منصبي رئيس مجلس إدارة الشركة والرئيس التنفيذي للشركة المساهمة العامة</a:t>
            </a:r>
            <a:r>
              <a:rPr lang="ar-KW" sz="1700" dirty="0" smtClean="0">
                <a:cs typeface="Mudir MT" pitchFamily="2" charset="-78"/>
              </a:rPr>
              <a:t>.</a:t>
            </a: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1169558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3">
                                            <p:txEl>
                                              <p:pRg st="1" end="1"/>
                                            </p:txEl>
                                          </p:spTgt>
                                        </p:tgtEl>
                                        <p:attrNameLst>
                                          <p:attrName>style.visibility</p:attrName>
                                        </p:attrNameLst>
                                      </p:cBhvr>
                                      <p:to>
                                        <p:strVal val="visible"/>
                                      </p:to>
                                    </p:set>
                                    <p:animEffect transition="in" filter="barn(inVertical)">
                                      <p:cBhvr>
                                        <p:cTn id="7" dur="500"/>
                                        <p:tgtEl>
                                          <p:spTgt spid="3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3">
                                            <p:txEl>
                                              <p:pRg st="2" end="2"/>
                                            </p:txEl>
                                          </p:spTgt>
                                        </p:tgtEl>
                                        <p:attrNameLst>
                                          <p:attrName>style.visibility</p:attrName>
                                        </p:attrNameLst>
                                      </p:cBhvr>
                                      <p:to>
                                        <p:strVal val="visible"/>
                                      </p:to>
                                    </p:set>
                                    <p:animEffect transition="in" filter="wipe(right)">
                                      <p:cBhvr>
                                        <p:cTn id="12" dur="500"/>
                                        <p:tgtEl>
                                          <p:spTgt spid="33">
                                            <p:txEl>
                                              <p:pRg st="2" end="2"/>
                                            </p:txEl>
                                          </p:spTgt>
                                        </p:tgtEl>
                                      </p:cBhvr>
                                    </p:animEffect>
                                  </p:childTnLst>
                                </p:cTn>
                              </p:par>
                            </p:childTnLst>
                          </p:cTn>
                        </p:par>
                        <p:par>
                          <p:cTn id="13" fill="hold">
                            <p:stCondLst>
                              <p:cond delay="500"/>
                            </p:stCondLst>
                            <p:childTnLst>
                              <p:par>
                                <p:cTn id="14" presetID="22" presetClass="entr" presetSubtype="2" fill="hold" nodeType="afterEffect">
                                  <p:stCondLst>
                                    <p:cond delay="0"/>
                                  </p:stCondLst>
                                  <p:childTnLst>
                                    <p:set>
                                      <p:cBhvr>
                                        <p:cTn id="15" dur="1" fill="hold">
                                          <p:stCondLst>
                                            <p:cond delay="0"/>
                                          </p:stCondLst>
                                        </p:cTn>
                                        <p:tgtEl>
                                          <p:spTgt spid="33">
                                            <p:txEl>
                                              <p:pRg st="3" end="3"/>
                                            </p:txEl>
                                          </p:spTgt>
                                        </p:tgtEl>
                                        <p:attrNameLst>
                                          <p:attrName>style.visibility</p:attrName>
                                        </p:attrNameLst>
                                      </p:cBhvr>
                                      <p:to>
                                        <p:strVal val="visible"/>
                                      </p:to>
                                    </p:set>
                                    <p:animEffect transition="in" filter="wipe(right)">
                                      <p:cBhvr>
                                        <p:cTn id="16" dur="500"/>
                                        <p:tgtEl>
                                          <p:spTgt spid="33">
                                            <p:txEl>
                                              <p:pRg st="3" end="3"/>
                                            </p:txEl>
                                          </p:spTgt>
                                        </p:tgtEl>
                                      </p:cBhvr>
                                    </p:animEffect>
                                  </p:childTnLst>
                                </p:cTn>
                              </p:par>
                            </p:childTnLst>
                          </p:cTn>
                        </p:par>
                        <p:par>
                          <p:cTn id="17" fill="hold">
                            <p:stCondLst>
                              <p:cond delay="1000"/>
                            </p:stCondLst>
                            <p:childTnLst>
                              <p:par>
                                <p:cTn id="18" presetID="22" presetClass="entr" presetSubtype="2" fill="hold" nodeType="afterEffect">
                                  <p:stCondLst>
                                    <p:cond delay="0"/>
                                  </p:stCondLst>
                                  <p:childTnLst>
                                    <p:set>
                                      <p:cBhvr>
                                        <p:cTn id="19" dur="1" fill="hold">
                                          <p:stCondLst>
                                            <p:cond delay="0"/>
                                          </p:stCondLst>
                                        </p:cTn>
                                        <p:tgtEl>
                                          <p:spTgt spid="33">
                                            <p:txEl>
                                              <p:pRg st="4" end="4"/>
                                            </p:txEl>
                                          </p:spTgt>
                                        </p:tgtEl>
                                        <p:attrNameLst>
                                          <p:attrName>style.visibility</p:attrName>
                                        </p:attrNameLst>
                                      </p:cBhvr>
                                      <p:to>
                                        <p:strVal val="visible"/>
                                      </p:to>
                                    </p:set>
                                    <p:animEffect transition="in" filter="wipe(right)">
                                      <p:cBhvr>
                                        <p:cTn id="20"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11</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685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الكويتي رقم 1 لسنة 2016</a:t>
            </a:r>
            <a:endParaRPr lang="ar-EG" sz="800" b="1" dirty="0" smtClean="0">
              <a:solidFill>
                <a:srgbClr val="002060"/>
              </a:solidFill>
            </a:endParaRPr>
          </a:p>
          <a:p>
            <a:pPr marL="571500" lvl="0" indent="-342900" algn="justLow" rtl="1">
              <a:lnSpc>
                <a:spcPct val="150000"/>
              </a:lnSpc>
              <a:buFont typeface="Courier New" panose="02070309020205020404" pitchFamily="49" charset="0"/>
              <a:buChar char="o"/>
            </a:pPr>
            <a:r>
              <a:rPr lang="ar-SA" sz="2000" dirty="0"/>
              <a:t>يشتمل هذا القانون على بعض الأحكام التي تعزز تطبيق </a:t>
            </a:r>
            <a:r>
              <a:rPr lang="ar-SA" sz="2000" dirty="0" err="1"/>
              <a:t>حوكمة</a:t>
            </a:r>
            <a:r>
              <a:rPr lang="ar-SA" sz="2000" dirty="0"/>
              <a:t> الشركات، حيث نص في هذا القانون على سبيل المثال الأحكام التالية:</a:t>
            </a:r>
            <a:endParaRPr lang="ar-EG" sz="400" dirty="0" smtClean="0"/>
          </a:p>
          <a:p>
            <a:pPr marL="685800" lvl="0" indent="-342900" algn="justLow" rtl="1">
              <a:lnSpc>
                <a:spcPct val="150000"/>
              </a:lnSpc>
              <a:buFont typeface="+mj-lt"/>
              <a:buAutoNum type="arabicParenR" startAt="3"/>
            </a:pPr>
            <a:r>
              <a:rPr lang="ar-KW" sz="1700" dirty="0">
                <a:cs typeface="Mudir MT" pitchFamily="2" charset="-78"/>
              </a:rPr>
              <a:t>إلزام الجهات الرقابية بإصدار قواعد </a:t>
            </a:r>
            <a:r>
              <a:rPr lang="ar-KW" sz="1700" dirty="0" err="1">
                <a:cs typeface="Mudir MT" pitchFamily="2" charset="-78"/>
              </a:rPr>
              <a:t>حوكمة</a:t>
            </a:r>
            <a:r>
              <a:rPr lang="ar-KW" sz="1700" dirty="0">
                <a:cs typeface="Mudir MT" pitchFamily="2" charset="-78"/>
              </a:rPr>
              <a:t> الشركات للشركات الخاضعة لرقابتها، وذلك لهدف تحقيق أفضل حماية وتوازن بين مصالح الشركة والمساهمين وأصحاب المصالح الأخرى المرتبطة بها، والشروط التي يجب توافرها في أعضاء مجلس الإدارة المستقلين على ألا يزيد عددهم عن نصف عدد أعضاء مجلس الإدارة</a:t>
            </a:r>
            <a:r>
              <a:rPr lang="ar-KW" sz="1700" dirty="0" smtClean="0">
                <a:cs typeface="Mudir MT" pitchFamily="2" charset="-78"/>
              </a:rPr>
              <a:t>.</a:t>
            </a:r>
            <a:endParaRPr lang="ar-EG" sz="1700" dirty="0" smtClean="0">
              <a:cs typeface="Mudir MT" pitchFamily="2" charset="-78"/>
            </a:endParaRPr>
          </a:p>
          <a:p>
            <a:pPr marL="685800" indent="-342900" algn="justLow" rtl="1">
              <a:lnSpc>
                <a:spcPct val="150000"/>
              </a:lnSpc>
              <a:buFont typeface="+mj-lt"/>
              <a:buAutoNum type="arabicParenR" startAt="3"/>
            </a:pPr>
            <a:r>
              <a:rPr lang="ar-SA" sz="1700" dirty="0">
                <a:cs typeface="Mudir MT" pitchFamily="2" charset="-78"/>
              </a:rPr>
              <a:t>يمنع رئيس وأعضاء مجلس الإدارة من الاستفادة من المعلومات التي تصل إليهم بحكم مناصبهم في الحصول على منفعة لأنفسهم أو للغير</a:t>
            </a:r>
            <a:r>
              <a:rPr lang="ar-SA" sz="1700" dirty="0" smtClean="0">
                <a:cs typeface="Mudir MT" pitchFamily="2" charset="-78"/>
              </a:rPr>
              <a:t>.</a:t>
            </a:r>
            <a:endParaRPr lang="en-US"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29559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12</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الكويتي رقم 1 لسنة 2016</a:t>
            </a:r>
            <a:endParaRPr lang="ar-EG" sz="800" b="1" dirty="0" smtClean="0">
              <a:solidFill>
                <a:srgbClr val="002060"/>
              </a:solidFill>
            </a:endParaRPr>
          </a:p>
          <a:p>
            <a:pPr marL="571500" lvl="0" indent="-342900" algn="justLow" rtl="1">
              <a:lnSpc>
                <a:spcPct val="150000"/>
              </a:lnSpc>
              <a:buFont typeface="Courier New" panose="02070309020205020404" pitchFamily="49" charset="0"/>
              <a:buChar char="o"/>
            </a:pPr>
            <a:r>
              <a:rPr lang="ar-SA" sz="2000" dirty="0"/>
              <a:t>يشتمل هذا القانون على بعض الأحكام التي تعزز تطبيق </a:t>
            </a:r>
            <a:r>
              <a:rPr lang="ar-SA" sz="2000" dirty="0" err="1"/>
              <a:t>حوكمة</a:t>
            </a:r>
            <a:r>
              <a:rPr lang="ar-SA" sz="2000" dirty="0"/>
              <a:t> الشركات، حيث نص في هذا القانون على سبيل المثال الأحكام التالية:</a:t>
            </a:r>
            <a:endParaRPr lang="ar-EG" sz="400" dirty="0" smtClean="0"/>
          </a:p>
          <a:p>
            <a:pPr marL="685800" lvl="0" indent="-342900" algn="justLow" rtl="1">
              <a:lnSpc>
                <a:spcPct val="150000"/>
              </a:lnSpc>
              <a:buFont typeface="+mj-lt"/>
              <a:buAutoNum type="arabicParenR" startAt="5"/>
            </a:pPr>
            <a:r>
              <a:rPr lang="ar-KW" sz="1700" dirty="0" smtClean="0">
                <a:cs typeface="Mudir MT" pitchFamily="2" charset="-78"/>
              </a:rPr>
              <a:t>يجب </a:t>
            </a:r>
            <a:r>
              <a:rPr lang="ar-KW" sz="1700" dirty="0">
                <a:cs typeface="Mudir MT" pitchFamily="2" charset="-78"/>
              </a:rPr>
              <a:t>الحصول على ترخيص للتعاملات ذات الصلة من الجمعية العامة لمساهمين الشركة. </a:t>
            </a:r>
          </a:p>
          <a:p>
            <a:pPr marL="685800" lvl="0" indent="-342900" algn="justLow" rtl="1">
              <a:lnSpc>
                <a:spcPct val="150000"/>
              </a:lnSpc>
              <a:buFont typeface="+mj-lt"/>
              <a:buAutoNum type="arabicParenR" startAt="5"/>
            </a:pPr>
            <a:r>
              <a:rPr lang="ar-KW" sz="1700" dirty="0" smtClean="0">
                <a:cs typeface="Mudir MT" pitchFamily="2" charset="-78"/>
              </a:rPr>
              <a:t>مسؤولية </a:t>
            </a:r>
            <a:r>
              <a:rPr lang="ar-KW" sz="1700" dirty="0">
                <a:cs typeface="Mudir MT" pitchFamily="2" charset="-78"/>
              </a:rPr>
              <a:t>رئيس وأعضاء مجلس إدارة الشركة أمام المساهمين والغير عن جميع أعمال الغش وإساءة استعمال السلطة وعن كل مخالفة للقانون أو عقد الشركة وعن الخطأ في </a:t>
            </a:r>
            <a:r>
              <a:rPr lang="ar-KW" sz="1700" dirty="0" err="1">
                <a:cs typeface="Mudir MT" pitchFamily="2" charset="-78"/>
              </a:rPr>
              <a:t>الادارة</a:t>
            </a:r>
            <a:r>
              <a:rPr lang="ar-KW" sz="1700" dirty="0">
                <a:cs typeface="Mudir MT" pitchFamily="2" charset="-78"/>
              </a:rPr>
              <a:t>.</a:t>
            </a:r>
          </a:p>
          <a:p>
            <a:pPr marL="685800" lvl="0" indent="-342900" algn="justLow" rtl="1">
              <a:lnSpc>
                <a:spcPct val="150000"/>
              </a:lnSpc>
              <a:buFont typeface="+mj-lt"/>
              <a:buAutoNum type="arabicParenR" startAt="5"/>
            </a:pPr>
            <a:r>
              <a:rPr lang="ar-KW" sz="1700" dirty="0" smtClean="0">
                <a:cs typeface="Mudir MT" pitchFamily="2" charset="-78"/>
              </a:rPr>
              <a:t>الحق </a:t>
            </a:r>
            <a:r>
              <a:rPr lang="ar-KW" sz="1700" dirty="0">
                <a:cs typeface="Mudir MT" pitchFamily="2" charset="-78"/>
              </a:rPr>
              <a:t>لأي مساهم نيابة عن الشركة رفع دعوى المسؤولية حال عدم قيام الشركة برفعها.</a:t>
            </a:r>
          </a:p>
          <a:p>
            <a:pPr marL="685800" lvl="0" indent="-342900" algn="justLow" rtl="1">
              <a:lnSpc>
                <a:spcPct val="150000"/>
              </a:lnSpc>
              <a:buFont typeface="+mj-lt"/>
              <a:buAutoNum type="arabicParenR" startAt="5"/>
            </a:pP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455156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5" end="5"/>
                                            </p:txEl>
                                          </p:spTgt>
                                        </p:tgtEl>
                                        <p:attrNameLst>
                                          <p:attrName>style.visibility</p:attrName>
                                        </p:attrNameLst>
                                      </p:cBhvr>
                                      <p:to>
                                        <p:strVal val="visible"/>
                                      </p:to>
                                    </p:set>
                                    <p:animEffect transition="in" filter="wipe(right)">
                                      <p:cBhvr>
                                        <p:cTn id="15" dur="500"/>
                                        <p:tgtEl>
                                          <p:spTgt spid="3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13</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5932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الكويتي رقم 1 لسنة 2016</a:t>
            </a:r>
            <a:endParaRPr lang="ar-EG" sz="800" b="1" dirty="0" smtClean="0">
              <a:solidFill>
                <a:srgbClr val="002060"/>
              </a:solidFill>
            </a:endParaRPr>
          </a:p>
          <a:p>
            <a:pPr marL="571500" lvl="0" indent="-342900" algn="justLow" rtl="1">
              <a:lnSpc>
                <a:spcPct val="150000"/>
              </a:lnSpc>
              <a:buFont typeface="Courier New" panose="02070309020205020404" pitchFamily="49" charset="0"/>
              <a:buChar char="o"/>
            </a:pPr>
            <a:r>
              <a:rPr lang="ar-SA" sz="2000" dirty="0"/>
              <a:t>يشتمل هذا القانون على بعض الأحكام التي تعزز تطبيق </a:t>
            </a:r>
            <a:r>
              <a:rPr lang="ar-SA" sz="2000" dirty="0" err="1"/>
              <a:t>حوكمة</a:t>
            </a:r>
            <a:r>
              <a:rPr lang="ar-SA" sz="2000" dirty="0"/>
              <a:t> الشركات، حيث نص في هذا القانون على سبيل المثال الأحكام التالية:</a:t>
            </a:r>
            <a:endParaRPr lang="ar-EG" sz="400" dirty="0" smtClean="0"/>
          </a:p>
          <a:p>
            <a:pPr marL="685800" lvl="0" indent="-342900" algn="justLow" rtl="1">
              <a:lnSpc>
                <a:spcPct val="150000"/>
              </a:lnSpc>
              <a:buFont typeface="+mj-lt"/>
              <a:buAutoNum type="arabicParenR" startAt="8"/>
            </a:pPr>
            <a:r>
              <a:rPr lang="ar-KW" sz="1700" dirty="0" smtClean="0">
                <a:cs typeface="Mudir MT" pitchFamily="2" charset="-78"/>
              </a:rPr>
              <a:t>يجوز </a:t>
            </a:r>
            <a:r>
              <a:rPr lang="ar-KW" sz="1700" dirty="0">
                <a:cs typeface="Mudir MT" pitchFamily="2" charset="-78"/>
              </a:rPr>
              <a:t>النص في عقد الشركة على التصويت التراكمي.</a:t>
            </a:r>
          </a:p>
          <a:p>
            <a:pPr marL="685800" lvl="0" indent="-342900" algn="justLow" rtl="1">
              <a:lnSpc>
                <a:spcPct val="150000"/>
              </a:lnSpc>
              <a:buFont typeface="+mj-lt"/>
              <a:buAutoNum type="arabicParenR" startAt="8"/>
            </a:pPr>
            <a:r>
              <a:rPr lang="ar-KW" sz="1700" dirty="0" smtClean="0">
                <a:cs typeface="Mudir MT" pitchFamily="2" charset="-78"/>
              </a:rPr>
              <a:t>يجوز </a:t>
            </a:r>
            <a:r>
              <a:rPr lang="ar-KW" sz="1700" dirty="0">
                <a:cs typeface="Mudir MT" pitchFamily="2" charset="-78"/>
              </a:rPr>
              <a:t>لكل مساهم إقامة دعوى ببطلان أي قرار يصدر عن مجلس </a:t>
            </a:r>
            <a:r>
              <a:rPr lang="ar-KW" sz="1700" dirty="0" smtClean="0">
                <a:cs typeface="Mudir MT" pitchFamily="2" charset="-78"/>
              </a:rPr>
              <a:t>إدارة </a:t>
            </a:r>
            <a:r>
              <a:rPr lang="ar-KW" sz="1700" dirty="0">
                <a:cs typeface="Mudir MT" pitchFamily="2" charset="-78"/>
              </a:rPr>
              <a:t>الشركة أو الجمعية العامة بنوعيها مخالف للقانون أو عقد الشركة أو كان يقصد فيه الإضرار بمصالح الشركة, كما يجوز الطعن على قرارات الجمعية العامة للشركة بنوعيها التي يكون فيها إجحاف بحقوق الأقلية من المساهمين ويتم الطعن من قبل عدد من المساهمين يملكون ما لا يقل عن خمسة عشر بالمئة من رأس مال الشركة المصدر ولا يكونوا ممن وافقوا على تلك القرارات. </a:t>
            </a:r>
          </a:p>
          <a:p>
            <a:pPr marL="685800" lvl="0" indent="-342900" algn="justLow" rtl="1">
              <a:lnSpc>
                <a:spcPct val="150000"/>
              </a:lnSpc>
              <a:buFont typeface="+mj-lt"/>
              <a:buAutoNum type="arabicParenR" startAt="8"/>
            </a:pP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55832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14</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29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الكويتي رقم 1 لسنة 2016</a:t>
            </a:r>
            <a:endParaRPr lang="ar-EG" sz="800" b="1" dirty="0" smtClean="0">
              <a:solidFill>
                <a:srgbClr val="002060"/>
              </a:solidFill>
            </a:endParaRPr>
          </a:p>
          <a:p>
            <a:pPr marL="571500" lvl="0" indent="-342900" algn="justLow" rtl="1">
              <a:lnSpc>
                <a:spcPct val="150000"/>
              </a:lnSpc>
              <a:buFont typeface="Courier New" panose="02070309020205020404" pitchFamily="49" charset="0"/>
              <a:buChar char="o"/>
            </a:pPr>
            <a:r>
              <a:rPr lang="ar-SA" sz="2000" dirty="0"/>
              <a:t>يشتمل هذا القانون على بعض الأحكام التي تعزز تطبيق </a:t>
            </a:r>
            <a:r>
              <a:rPr lang="ar-SA" sz="2000" dirty="0" err="1"/>
              <a:t>حوكمة</a:t>
            </a:r>
            <a:r>
              <a:rPr lang="ar-SA" sz="2000" dirty="0"/>
              <a:t> الشركات، حيث نص في هذا القانون على سبيل المثال الأحكام التالية:</a:t>
            </a:r>
            <a:endParaRPr lang="ar-EG" sz="400" dirty="0" smtClean="0"/>
          </a:p>
          <a:p>
            <a:pPr marL="800100" lvl="0" indent="-457200" algn="justLow" rtl="1">
              <a:lnSpc>
                <a:spcPct val="150000"/>
              </a:lnSpc>
              <a:buFont typeface="+mj-lt"/>
              <a:buAutoNum type="arabicParenR" startAt="10"/>
            </a:pPr>
            <a:r>
              <a:rPr lang="ar-KW" sz="1700" dirty="0" smtClean="0">
                <a:cs typeface="Mudir MT" pitchFamily="2" charset="-78"/>
              </a:rPr>
              <a:t>يجوز </a:t>
            </a:r>
            <a:r>
              <a:rPr lang="ar-KW" sz="1700" dirty="0">
                <a:cs typeface="Mudir MT" pitchFamily="2" charset="-78"/>
              </a:rPr>
              <a:t>للمساهمين ممن يملكون على الأقل خمسة بالمئة من رأس مال الشركة أن يطلبوا من الوزارة تعيين مدقق حسابات لإجراء تفتيش على الشركة فيما ينسبوه لمدير أو أعضاء مجلس إدارة الشركة أو مراقب الحسابات أو الرئيس التنفيذي من مخالفات في أداء واجبهم.</a:t>
            </a:r>
          </a:p>
          <a:p>
            <a:pPr marL="800100" lvl="0" indent="-457200" algn="justLow" rtl="1">
              <a:lnSpc>
                <a:spcPct val="150000"/>
              </a:lnSpc>
              <a:buFont typeface="+mj-lt"/>
              <a:buAutoNum type="arabicParenR" startAt="10"/>
            </a:pPr>
            <a:r>
              <a:rPr lang="ar-KW" sz="1700" dirty="0" smtClean="0">
                <a:cs typeface="Mudir MT" pitchFamily="2" charset="-78"/>
              </a:rPr>
              <a:t>الفصل </a:t>
            </a:r>
            <a:r>
              <a:rPr lang="ar-KW" sz="1700" dirty="0">
                <a:cs typeface="Mudir MT" pitchFamily="2" charset="-78"/>
              </a:rPr>
              <a:t>الثاني: العقوبات المواد 304-303</a:t>
            </a:r>
          </a:p>
          <a:p>
            <a:pPr marL="685800" lvl="0" indent="-342900" algn="justLow" rtl="1">
              <a:lnSpc>
                <a:spcPct val="150000"/>
              </a:lnSpc>
              <a:buFont typeface="+mj-lt"/>
              <a:buAutoNum type="arabicParenR" startAt="10"/>
            </a:pP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193429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15</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3793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تعليمات </a:t>
            </a:r>
            <a:r>
              <a:rPr lang="ar-KW" sz="2000" b="1" dirty="0">
                <a:solidFill>
                  <a:srgbClr val="002060"/>
                </a:solidFill>
                <a:latin typeface="Times New Roman" panose="02020603050405020304" pitchFamily="18" charset="0"/>
                <a:cs typeface="Times New Roman" panose="02020603050405020304" pitchFamily="18" charset="0"/>
              </a:rPr>
              <a:t>بنك الكويت المركزي بشأن قواعد ونظم </a:t>
            </a:r>
            <a:r>
              <a:rPr lang="ar-KW" sz="2000" b="1" dirty="0" err="1">
                <a:solidFill>
                  <a:srgbClr val="002060"/>
                </a:solidFill>
                <a:latin typeface="Times New Roman" panose="02020603050405020304" pitchFamily="18" charset="0"/>
                <a:cs typeface="Times New Roman" panose="02020603050405020304" pitchFamily="18" charset="0"/>
              </a:rPr>
              <a:t>الحوكمة</a:t>
            </a:r>
            <a:r>
              <a:rPr lang="ar-KW" sz="2000" b="1" dirty="0">
                <a:solidFill>
                  <a:srgbClr val="002060"/>
                </a:solidFill>
                <a:latin typeface="Times New Roman" panose="02020603050405020304" pitchFamily="18" charset="0"/>
                <a:cs typeface="Times New Roman" panose="02020603050405020304" pitchFamily="18" charset="0"/>
              </a:rPr>
              <a:t> في البنوك الكويتية 2012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342900" algn="justLow" rtl="1">
              <a:lnSpc>
                <a:spcPct val="150000"/>
              </a:lnSpc>
            </a:pPr>
            <a:r>
              <a:rPr lang="ar-SA" sz="1800" dirty="0"/>
              <a:t>وفقا لهذه التعليمات والنظم عرفت </a:t>
            </a:r>
            <a:r>
              <a:rPr lang="ar-SA" sz="1800" dirty="0" err="1"/>
              <a:t>حوكمة</a:t>
            </a:r>
            <a:r>
              <a:rPr lang="ar-SA" sz="1800" dirty="0"/>
              <a:t> الشركات بأنها</a:t>
            </a:r>
            <a:r>
              <a:rPr lang="ar-SA" sz="1800" dirty="0" smtClean="0"/>
              <a:t>:</a:t>
            </a:r>
            <a:endParaRPr lang="ar-EG" sz="1800" dirty="0" smtClean="0"/>
          </a:p>
          <a:p>
            <a:pPr marL="685800" algn="just" rtl="1">
              <a:lnSpc>
                <a:spcPct val="150000"/>
              </a:lnSpc>
            </a:pPr>
            <a:r>
              <a:rPr lang="ar-SA" b="1" i="1" dirty="0" smtClean="0">
                <a:solidFill>
                  <a:schemeClr val="tx1">
                    <a:lumMod val="85000"/>
                    <a:lumOff val="15000"/>
                  </a:schemeClr>
                </a:solidFill>
                <a:latin typeface="Arabic Typesetting" panose="03020402040406030203" pitchFamily="66" charset="-78"/>
                <a:cs typeface="Arabic Typesetting" panose="03020402040406030203" pitchFamily="66" charset="-78"/>
              </a:rPr>
              <a:t>" </a:t>
            </a:r>
            <a:r>
              <a:rPr lang="ar-SA" b="1" i="1" dirty="0">
                <a:solidFill>
                  <a:schemeClr val="tx1">
                    <a:lumMod val="85000"/>
                    <a:lumOff val="15000"/>
                  </a:schemeClr>
                </a:solidFill>
                <a:latin typeface="Arabic Typesetting" panose="03020402040406030203" pitchFamily="66" charset="-78"/>
                <a:cs typeface="Arabic Typesetting" panose="03020402040406030203" pitchFamily="66" charset="-78"/>
              </a:rPr>
              <a:t>مجموعة من النظم والهياكل التنظيمية والعمليات التي تحقق الانضباط المؤسسي وفقا للمعايير والمبادئ العالمية وذلك من خلال تحديد مسؤوليات وواجبات مجلس الإدارة والإدارة التنفيذية للشركة وتأخذ في الاعتبار حماية حقوق المساهمين والأطراف ذات العلاقة".</a:t>
            </a:r>
            <a:endParaRPr lang="en-US" b="1" i="1" dirty="0">
              <a:solidFill>
                <a:schemeClr val="tx1">
                  <a:lumMod val="85000"/>
                  <a:lumOff val="15000"/>
                </a:schemeClr>
              </a:solidFill>
              <a:latin typeface="Arabic Typesetting" panose="03020402040406030203" pitchFamily="66" charset="-78"/>
              <a:cs typeface="Arabic Typesetting" panose="03020402040406030203" pitchFamily="66" charset="-78"/>
            </a:endParaRPr>
          </a:p>
          <a:p>
            <a:pPr marL="342900" lvl="0" algn="justLow" rtl="1">
              <a:lnSpc>
                <a:spcPct val="150000"/>
              </a:lnSpc>
            </a:pP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710023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3">
                                            <p:txEl>
                                              <p:pRg st="1" end="1"/>
                                            </p:txEl>
                                          </p:spTgt>
                                        </p:tgtEl>
                                        <p:attrNameLst>
                                          <p:attrName>style.visibility</p:attrName>
                                        </p:attrNameLst>
                                      </p:cBhvr>
                                      <p:to>
                                        <p:strVal val="visible"/>
                                      </p:to>
                                    </p:set>
                                    <p:animEffect transition="in" filter="barn(inVertical)">
                                      <p:cBhvr>
                                        <p:cTn id="7" dur="500"/>
                                        <p:tgtEl>
                                          <p:spTgt spid="33">
                                            <p:txEl>
                                              <p:pRg st="1" end="1"/>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3">
                                            <p:txEl>
                                              <p:pRg st="2" end="2"/>
                                            </p:txEl>
                                          </p:spTgt>
                                        </p:tgtEl>
                                        <p:attrNameLst>
                                          <p:attrName>style.visibility</p:attrName>
                                        </p:attrNameLst>
                                      </p:cBhvr>
                                      <p:to>
                                        <p:strVal val="visible"/>
                                      </p:to>
                                    </p:set>
                                    <p:animEffect transition="in" filter="wipe(up)">
                                      <p:cBhvr>
                                        <p:cTn id="11" dur="500"/>
                                        <p:tgtEl>
                                          <p:spTgt spid="33">
                                            <p:txEl>
                                              <p:pRg st="2" end="2"/>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33">
                                            <p:txEl>
                                              <p:pRg st="3" end="3"/>
                                            </p:txEl>
                                          </p:spTgt>
                                        </p:tgtEl>
                                        <p:attrNameLst>
                                          <p:attrName>style.visibility</p:attrName>
                                        </p:attrNameLst>
                                      </p:cBhvr>
                                      <p:to>
                                        <p:strVal val="visible"/>
                                      </p:to>
                                    </p:set>
                                    <p:animEffect transition="in" filter="wipe(up)">
                                      <p:cBhvr>
                                        <p:cTn id="15" dur="500"/>
                                        <p:tgtEl>
                                          <p:spTgt spid="3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16</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485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تعليمات </a:t>
            </a:r>
            <a:r>
              <a:rPr lang="ar-KW" sz="2000" b="1" dirty="0">
                <a:solidFill>
                  <a:srgbClr val="002060"/>
                </a:solidFill>
                <a:latin typeface="Times New Roman" panose="02020603050405020304" pitchFamily="18" charset="0"/>
                <a:cs typeface="Times New Roman" panose="02020603050405020304" pitchFamily="18" charset="0"/>
              </a:rPr>
              <a:t>بنك الكويت المركزي بشأن قواعد ونظم </a:t>
            </a:r>
            <a:r>
              <a:rPr lang="ar-KW" sz="2000" b="1" dirty="0" err="1">
                <a:solidFill>
                  <a:srgbClr val="002060"/>
                </a:solidFill>
                <a:latin typeface="Times New Roman" panose="02020603050405020304" pitchFamily="18" charset="0"/>
                <a:cs typeface="Times New Roman" panose="02020603050405020304" pitchFamily="18" charset="0"/>
              </a:rPr>
              <a:t>الحوكمة</a:t>
            </a:r>
            <a:r>
              <a:rPr lang="ar-KW" sz="2000" b="1" dirty="0">
                <a:solidFill>
                  <a:srgbClr val="002060"/>
                </a:solidFill>
                <a:latin typeface="Times New Roman" panose="02020603050405020304" pitchFamily="18" charset="0"/>
                <a:cs typeface="Times New Roman" panose="02020603050405020304" pitchFamily="18" charset="0"/>
              </a:rPr>
              <a:t> في البنوك الكويتية 2012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indent="-342900" algn="justLow" rtl="1">
              <a:lnSpc>
                <a:spcPct val="150000"/>
              </a:lnSpc>
              <a:buFont typeface="Courier New" panose="02070309020205020404" pitchFamily="49" charset="0"/>
              <a:buChar char="o"/>
            </a:pPr>
            <a:r>
              <a:rPr lang="ar-SA" sz="1800" dirty="0"/>
              <a:t>وتضمنت هذه التعليمات محاور أساسية لتطبيق </a:t>
            </a:r>
            <a:r>
              <a:rPr lang="ar-SA" sz="1800" dirty="0" err="1"/>
              <a:t>الحوكمة</a:t>
            </a:r>
            <a:r>
              <a:rPr lang="ar-SA" sz="1800" dirty="0"/>
              <a:t> ومن أهمها المحاور التالية</a:t>
            </a:r>
            <a:r>
              <a:rPr lang="ar-SA" sz="1800" dirty="0" smtClean="0"/>
              <a:t>:</a:t>
            </a:r>
            <a:endParaRPr lang="ar-EG" sz="1800" dirty="0" smtClean="0"/>
          </a:p>
          <a:p>
            <a:pPr marL="800100" indent="-342900" algn="justLow" rtl="1">
              <a:lnSpc>
                <a:spcPct val="150000"/>
              </a:lnSpc>
              <a:buFont typeface="+mj-lt"/>
              <a:buAutoNum type="arabicParenR"/>
            </a:pPr>
            <a:r>
              <a:rPr lang="ar-KW" sz="1600" dirty="0" smtClean="0">
                <a:cs typeface="Mudir MT" pitchFamily="2" charset="-78"/>
              </a:rPr>
              <a:t>مجلس </a:t>
            </a:r>
            <a:r>
              <a:rPr lang="ar-KW" sz="1600" dirty="0">
                <a:cs typeface="Mudir MT" pitchFamily="2" charset="-78"/>
              </a:rPr>
              <a:t>الإدارة: تحديد مسؤوليات مجلس </a:t>
            </a:r>
            <a:r>
              <a:rPr lang="ar-KW" sz="1600" dirty="0" err="1">
                <a:cs typeface="Mudir MT" pitchFamily="2" charset="-78"/>
              </a:rPr>
              <a:t>الادارة</a:t>
            </a:r>
            <a:r>
              <a:rPr lang="ar-KW" sz="1600" dirty="0">
                <a:cs typeface="Mudir MT" pitchFamily="2" charset="-78"/>
              </a:rPr>
              <a:t> وتشكيله وتشكيل لجانه.</a:t>
            </a:r>
          </a:p>
          <a:p>
            <a:pPr marL="800100" indent="-342900" algn="justLow" rtl="1">
              <a:lnSpc>
                <a:spcPct val="150000"/>
              </a:lnSpc>
              <a:buFont typeface="+mj-lt"/>
              <a:buAutoNum type="arabicParenR"/>
            </a:pPr>
            <a:r>
              <a:rPr lang="ar-KW" sz="1600" dirty="0" smtClean="0">
                <a:cs typeface="Mudir MT" pitchFamily="2" charset="-78"/>
              </a:rPr>
              <a:t>القيم </a:t>
            </a:r>
            <a:r>
              <a:rPr lang="ar-KW" sz="1600" dirty="0">
                <a:cs typeface="Mudir MT" pitchFamily="2" charset="-78"/>
              </a:rPr>
              <a:t>السلوكية وتعارض المصالح وهيكل المجموعة.</a:t>
            </a:r>
          </a:p>
          <a:p>
            <a:pPr marL="800100" indent="-342900" algn="justLow" rtl="1">
              <a:lnSpc>
                <a:spcPct val="150000"/>
              </a:lnSpc>
              <a:buFont typeface="+mj-lt"/>
              <a:buAutoNum type="arabicParenR"/>
            </a:pPr>
            <a:r>
              <a:rPr lang="ar-KW" sz="1600" dirty="0" smtClean="0">
                <a:cs typeface="Mudir MT" pitchFamily="2" charset="-78"/>
              </a:rPr>
              <a:t>الإدارة </a:t>
            </a:r>
            <a:r>
              <a:rPr lang="ar-KW" sz="1600" dirty="0">
                <a:cs typeface="Mudir MT" pitchFamily="2" charset="-78"/>
              </a:rPr>
              <a:t>التنفيذية العليا: تحديد مسؤوليات </a:t>
            </a:r>
            <a:r>
              <a:rPr lang="ar-KW" sz="1600" dirty="0" err="1">
                <a:cs typeface="Mudir MT" pitchFamily="2" charset="-78"/>
              </a:rPr>
              <a:t>الادارة</a:t>
            </a:r>
            <a:r>
              <a:rPr lang="ar-KW" sz="1600" dirty="0">
                <a:cs typeface="Mudir MT" pitchFamily="2" charset="-78"/>
              </a:rPr>
              <a:t> التنفيذية.</a:t>
            </a:r>
          </a:p>
          <a:p>
            <a:pPr marL="800100" indent="-342900" algn="justLow" rtl="1">
              <a:lnSpc>
                <a:spcPct val="150000"/>
              </a:lnSpc>
              <a:buFont typeface="+mj-lt"/>
              <a:buAutoNum type="arabicParenR"/>
            </a:pPr>
            <a:r>
              <a:rPr lang="ar-KW" sz="1600" dirty="0" smtClean="0">
                <a:cs typeface="Mudir MT" pitchFamily="2" charset="-78"/>
              </a:rPr>
              <a:t>إدارة </a:t>
            </a:r>
            <a:r>
              <a:rPr lang="ar-KW" sz="1600" dirty="0">
                <a:cs typeface="Mudir MT" pitchFamily="2" charset="-78"/>
              </a:rPr>
              <a:t>المخاطر وضوابط الرقابة الداخلية: يجب أن يكون لدى البنك إدارة خاصة للمخاطر.</a:t>
            </a:r>
          </a:p>
          <a:p>
            <a:pPr marL="800100" indent="-342900" algn="justLow" rtl="1">
              <a:lnSpc>
                <a:spcPct val="150000"/>
              </a:lnSpc>
              <a:buFont typeface="+mj-lt"/>
              <a:buAutoNum type="arabicParenR"/>
            </a:pPr>
            <a:r>
              <a:rPr lang="ar-KW" sz="1600" dirty="0" smtClean="0">
                <a:cs typeface="Mudir MT" pitchFamily="2" charset="-78"/>
              </a:rPr>
              <a:t>نظم </a:t>
            </a:r>
            <a:r>
              <a:rPr lang="ar-KW" sz="1600" dirty="0">
                <a:cs typeface="Mudir MT" pitchFamily="2" charset="-78"/>
              </a:rPr>
              <a:t>وسياسة منح المكافآت: يجب أن يكون لدى البنك سياسة واضحة مكتوبة لمنح المكافآت وربطها بأداء البنك</a:t>
            </a:r>
            <a:r>
              <a:rPr lang="ar-KW" sz="1600" dirty="0" smtClean="0">
                <a:cs typeface="Mudir MT" pitchFamily="2" charset="-78"/>
              </a:rPr>
              <a:t>.</a:t>
            </a:r>
            <a:endParaRPr lang="ar-KW" sz="16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18929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5" end="5"/>
                                            </p:txEl>
                                          </p:spTgt>
                                        </p:tgtEl>
                                        <p:attrNameLst>
                                          <p:attrName>style.visibility</p:attrName>
                                        </p:attrNameLst>
                                      </p:cBhvr>
                                      <p:to>
                                        <p:strVal val="visible"/>
                                      </p:to>
                                    </p:set>
                                    <p:animEffect transition="in" filter="wipe(right)">
                                      <p:cBhvr>
                                        <p:cTn id="15" dur="500"/>
                                        <p:tgtEl>
                                          <p:spTgt spid="33">
                                            <p:txEl>
                                              <p:pRg st="5" end="5"/>
                                            </p:txEl>
                                          </p:spTgt>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33">
                                            <p:txEl>
                                              <p:pRg st="6" end="6"/>
                                            </p:txEl>
                                          </p:spTgt>
                                        </p:tgtEl>
                                        <p:attrNameLst>
                                          <p:attrName>style.visibility</p:attrName>
                                        </p:attrNameLst>
                                      </p:cBhvr>
                                      <p:to>
                                        <p:strVal val="visible"/>
                                      </p:to>
                                    </p:set>
                                    <p:animEffect transition="in" filter="wipe(right)">
                                      <p:cBhvr>
                                        <p:cTn id="19" dur="500"/>
                                        <p:tgtEl>
                                          <p:spTgt spid="33">
                                            <p:txEl>
                                              <p:pRg st="6" end="6"/>
                                            </p:txEl>
                                          </p:spTgt>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33">
                                            <p:txEl>
                                              <p:pRg st="7" end="7"/>
                                            </p:txEl>
                                          </p:spTgt>
                                        </p:tgtEl>
                                        <p:attrNameLst>
                                          <p:attrName>style.visibility</p:attrName>
                                        </p:attrNameLst>
                                      </p:cBhvr>
                                      <p:to>
                                        <p:strVal val="visible"/>
                                      </p:to>
                                    </p:set>
                                    <p:animEffect transition="in" filter="wipe(right)">
                                      <p:cBhvr>
                                        <p:cTn id="23" dur="500"/>
                                        <p:tgtEl>
                                          <p:spTgt spid="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17</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693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تعليمات </a:t>
            </a:r>
            <a:r>
              <a:rPr lang="ar-KW" sz="2000" b="1" dirty="0">
                <a:solidFill>
                  <a:srgbClr val="002060"/>
                </a:solidFill>
                <a:latin typeface="Times New Roman" panose="02020603050405020304" pitchFamily="18" charset="0"/>
                <a:cs typeface="Times New Roman" panose="02020603050405020304" pitchFamily="18" charset="0"/>
              </a:rPr>
              <a:t>بنك الكويت المركزي بشأن قواعد ونظم </a:t>
            </a:r>
            <a:r>
              <a:rPr lang="ar-KW" sz="2000" b="1" dirty="0" err="1">
                <a:solidFill>
                  <a:srgbClr val="002060"/>
                </a:solidFill>
                <a:latin typeface="Times New Roman" panose="02020603050405020304" pitchFamily="18" charset="0"/>
                <a:cs typeface="Times New Roman" panose="02020603050405020304" pitchFamily="18" charset="0"/>
              </a:rPr>
              <a:t>الحوكمة</a:t>
            </a:r>
            <a:r>
              <a:rPr lang="ar-KW" sz="2000" b="1" dirty="0">
                <a:solidFill>
                  <a:srgbClr val="002060"/>
                </a:solidFill>
                <a:latin typeface="Times New Roman" panose="02020603050405020304" pitchFamily="18" charset="0"/>
                <a:cs typeface="Times New Roman" panose="02020603050405020304" pitchFamily="18" charset="0"/>
              </a:rPr>
              <a:t> في البنوك الكويتية 2012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indent="-342900" algn="justLow" rtl="1">
              <a:lnSpc>
                <a:spcPct val="150000"/>
              </a:lnSpc>
              <a:buFont typeface="Courier New" panose="02070309020205020404" pitchFamily="49" charset="0"/>
              <a:buChar char="o"/>
            </a:pPr>
            <a:r>
              <a:rPr lang="ar-SA" sz="1800" dirty="0"/>
              <a:t>وتضمنت هذه التعليمات محاور أساسية لتطبيق </a:t>
            </a:r>
            <a:r>
              <a:rPr lang="ar-SA" sz="1800" dirty="0" err="1"/>
              <a:t>الحوكمة</a:t>
            </a:r>
            <a:r>
              <a:rPr lang="ar-SA" sz="1800" dirty="0"/>
              <a:t> ومن أهمها المحاور التالية</a:t>
            </a:r>
            <a:r>
              <a:rPr lang="ar-SA" sz="1800" dirty="0" smtClean="0"/>
              <a:t>:</a:t>
            </a:r>
            <a:endParaRPr lang="ar-EG" sz="1800" dirty="0" smtClean="0"/>
          </a:p>
          <a:p>
            <a:pPr marL="800100" indent="-342900" algn="justLow" rtl="1">
              <a:lnSpc>
                <a:spcPct val="150000"/>
              </a:lnSpc>
              <a:buFont typeface="+mj-lt"/>
              <a:buAutoNum type="arabicParenR" startAt="6"/>
            </a:pPr>
            <a:r>
              <a:rPr lang="ar-KW" sz="1600" dirty="0" smtClean="0">
                <a:cs typeface="Mudir MT" pitchFamily="2" charset="-78"/>
              </a:rPr>
              <a:t>الإفصاح </a:t>
            </a:r>
            <a:r>
              <a:rPr lang="ar-KW" sz="1600" dirty="0">
                <a:cs typeface="Mudir MT" pitchFamily="2" charset="-78"/>
              </a:rPr>
              <a:t>والشفافية: يجب أن تتضمن سياسات البنك آلية مناسبة للإفصاح عن المعلومات المهمة للمساهمين، وقد عرفت هذه التعليمات معنى المعلومات المهمة المتطلب </a:t>
            </a:r>
            <a:r>
              <a:rPr lang="ar-KW" sz="1600" dirty="0" smtClean="0">
                <a:cs typeface="Mudir MT" pitchFamily="2" charset="-78"/>
              </a:rPr>
              <a:t>الإفصاح </a:t>
            </a:r>
            <a:r>
              <a:rPr lang="ar-KW" sz="1600" dirty="0">
                <a:cs typeface="Mudir MT" pitchFamily="2" charset="-78"/>
              </a:rPr>
              <a:t>عنها وهي: أي معلومات تؤثر على أسعار أسهم الشركة أو البنك أو تلك المعلومات التي يؤدي حذفها أو عدم التصريح عنها إلى التأثير في القرارات الاقتصادية المتخذة من قبل مستخدمي هذه المعلومات.</a:t>
            </a:r>
          </a:p>
          <a:p>
            <a:pPr marL="800100" indent="-342900" algn="justLow" rtl="1">
              <a:lnSpc>
                <a:spcPct val="150000"/>
              </a:lnSpc>
              <a:buFont typeface="+mj-lt"/>
              <a:buAutoNum type="arabicParenR" startAt="6"/>
            </a:pPr>
            <a:r>
              <a:rPr lang="ar-KW" sz="1600" dirty="0" smtClean="0">
                <a:cs typeface="Mudir MT" pitchFamily="2" charset="-78"/>
              </a:rPr>
              <a:t>البنوك </a:t>
            </a:r>
            <a:r>
              <a:rPr lang="ar-KW" sz="1600" dirty="0">
                <a:cs typeface="Mudir MT" pitchFamily="2" charset="-78"/>
              </a:rPr>
              <a:t>ذات الهياكل المعقدة.</a:t>
            </a:r>
          </a:p>
          <a:p>
            <a:pPr marL="800100" indent="-342900" algn="justLow" rtl="1">
              <a:lnSpc>
                <a:spcPct val="150000"/>
              </a:lnSpc>
              <a:buFont typeface="+mj-lt"/>
              <a:buAutoNum type="arabicParenR" startAt="6"/>
            </a:pPr>
            <a:r>
              <a:rPr lang="ar-KW" sz="1600" dirty="0" smtClean="0">
                <a:cs typeface="Mudir MT" pitchFamily="2" charset="-78"/>
              </a:rPr>
              <a:t>حماية </a:t>
            </a:r>
            <a:r>
              <a:rPr lang="ar-KW" sz="1600" dirty="0">
                <a:cs typeface="Mudir MT" pitchFamily="2" charset="-78"/>
              </a:rPr>
              <a:t>حقوق المساهمين</a:t>
            </a:r>
            <a:r>
              <a:rPr lang="ar-KW" sz="1600" dirty="0" smtClean="0">
                <a:cs typeface="Mudir MT" pitchFamily="2" charset="-78"/>
              </a:rPr>
              <a:t>.</a:t>
            </a:r>
            <a:endParaRPr lang="ar-EG" sz="1600" dirty="0" smtClean="0">
              <a:cs typeface="Mudir MT" pitchFamily="2" charset="-78"/>
            </a:endParaRPr>
          </a:p>
          <a:p>
            <a:pPr marL="800100" indent="-342900" algn="justLow" rtl="1">
              <a:lnSpc>
                <a:spcPct val="150000"/>
              </a:lnSpc>
              <a:buFont typeface="+mj-lt"/>
              <a:buAutoNum type="arabicParenR" startAt="6"/>
            </a:pPr>
            <a:r>
              <a:rPr lang="ar-KW" sz="1600" dirty="0" smtClean="0">
                <a:cs typeface="Mudir MT" pitchFamily="2" charset="-78"/>
              </a:rPr>
              <a:t>حماية </a:t>
            </a:r>
            <a:r>
              <a:rPr lang="ar-KW" sz="1600" dirty="0">
                <a:cs typeface="Mudir MT" pitchFamily="2" charset="-78"/>
              </a:rPr>
              <a:t>حقوق الأطراف أصحاب المصالح. </a:t>
            </a: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72729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5" end="5"/>
                                            </p:txEl>
                                          </p:spTgt>
                                        </p:tgtEl>
                                        <p:attrNameLst>
                                          <p:attrName>style.visibility</p:attrName>
                                        </p:attrNameLst>
                                      </p:cBhvr>
                                      <p:to>
                                        <p:strVal val="visible"/>
                                      </p:to>
                                    </p:set>
                                    <p:animEffect transition="in" filter="wipe(right)">
                                      <p:cBhvr>
                                        <p:cTn id="15" dur="500"/>
                                        <p:tgtEl>
                                          <p:spTgt spid="33">
                                            <p:txEl>
                                              <p:pRg st="5" end="5"/>
                                            </p:txEl>
                                          </p:spTgt>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33">
                                            <p:txEl>
                                              <p:pRg st="6" end="6"/>
                                            </p:txEl>
                                          </p:spTgt>
                                        </p:tgtEl>
                                        <p:attrNameLst>
                                          <p:attrName>style.visibility</p:attrName>
                                        </p:attrNameLst>
                                      </p:cBhvr>
                                      <p:to>
                                        <p:strVal val="visible"/>
                                      </p:to>
                                    </p:set>
                                    <p:animEffect transition="in" filter="wipe(right)">
                                      <p:cBhvr>
                                        <p:cTn id="19" dur="500"/>
                                        <p:tgtEl>
                                          <p:spTgt spid="3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18</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الكتاب </a:t>
            </a:r>
            <a:r>
              <a:rPr lang="ar-KW" sz="2000" b="1" dirty="0">
                <a:solidFill>
                  <a:srgbClr val="002060"/>
                </a:solidFill>
                <a:latin typeface="Times New Roman" panose="02020603050405020304" pitchFamily="18" charset="0"/>
                <a:cs typeface="Times New Roman" panose="02020603050405020304" pitchFamily="18" charset="0"/>
              </a:rPr>
              <a:t>الخامس عشر من اللائحة التنفيذية لهيئة أسواق المال بشأن قواعد </a:t>
            </a:r>
            <a:r>
              <a:rPr lang="ar-KW" sz="2000" b="1" dirty="0" err="1">
                <a:solidFill>
                  <a:srgbClr val="002060"/>
                </a:solidFill>
                <a:latin typeface="Times New Roman" panose="02020603050405020304" pitchFamily="18" charset="0"/>
                <a:cs typeface="Times New Roman" panose="02020603050405020304" pitchFamily="18" charset="0"/>
              </a:rPr>
              <a:t>حوكمة</a:t>
            </a:r>
            <a:r>
              <a:rPr lang="ar-KW" sz="2000" b="1" dirty="0">
                <a:solidFill>
                  <a:srgbClr val="002060"/>
                </a:solidFill>
                <a:latin typeface="Times New Roman" panose="02020603050405020304" pitchFamily="18" charset="0"/>
                <a:cs typeface="Times New Roman" panose="02020603050405020304" pitchFamily="18" charset="0"/>
              </a:rPr>
              <a:t> الشركات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lvl="0" indent="-342900" algn="justLow" rtl="1">
              <a:lnSpc>
                <a:spcPct val="150000"/>
              </a:lnSpc>
              <a:buFont typeface="Courier New" panose="02070309020205020404" pitchFamily="49" charset="0"/>
              <a:buChar char="o"/>
            </a:pPr>
            <a:r>
              <a:rPr lang="ar-SA" sz="1800" dirty="0" smtClean="0"/>
              <a:t>نطاق </a:t>
            </a:r>
            <a:r>
              <a:rPr lang="ar-SA" sz="1800" dirty="0"/>
              <a:t>تطبيق قواعد </a:t>
            </a:r>
            <a:r>
              <a:rPr lang="ar-SA" sz="1800" dirty="0" err="1"/>
              <a:t>الحوكمة</a:t>
            </a:r>
            <a:r>
              <a:rPr lang="ar-SA" sz="1800" dirty="0"/>
              <a:t> الخاصة بهيئة أسواق المال</a:t>
            </a:r>
            <a:r>
              <a:rPr lang="ar-SA" sz="1800" dirty="0" smtClean="0"/>
              <a:t>:</a:t>
            </a:r>
            <a:endParaRPr lang="ar-EG" sz="1800" dirty="0" smtClean="0"/>
          </a:p>
          <a:p>
            <a:pPr marL="914400" lvl="0" indent="-285750" algn="justLow" rtl="1">
              <a:lnSpc>
                <a:spcPct val="150000"/>
              </a:lnSpc>
              <a:buFont typeface="Wingdings" panose="05000000000000000000" pitchFamily="2" charset="2"/>
              <a:buChar char="§"/>
              <a:tabLst>
                <a:tab pos="914400" algn="l"/>
              </a:tabLst>
            </a:pPr>
            <a:r>
              <a:rPr lang="ar-EG" sz="1600" dirty="0">
                <a:cs typeface="Mudir MT" pitchFamily="2" charset="-78"/>
              </a:rPr>
              <a:t>جميع الشركات المدرجة في البورصة </a:t>
            </a:r>
          </a:p>
          <a:p>
            <a:pPr marL="914400" lvl="0" indent="-285750" algn="justLow" rtl="1">
              <a:lnSpc>
                <a:spcPct val="150000"/>
              </a:lnSpc>
              <a:buFont typeface="Wingdings" panose="05000000000000000000" pitchFamily="2" charset="2"/>
              <a:buChar char="§"/>
              <a:tabLst>
                <a:tab pos="914400" algn="l"/>
              </a:tabLst>
            </a:pPr>
            <a:r>
              <a:rPr lang="ar-EG" sz="1600" dirty="0">
                <a:cs typeface="Mudir MT" pitchFamily="2" charset="-78"/>
              </a:rPr>
              <a:t>جميع الشركات المساهمة المرخص لها من هيئة أسواق المال سواء كانت مدرجة أو غير مدرجة بالبورصة باستثناء الوحدات الخاضعة لرقابة بنك الكويت المركزي، والشركات غير الكويتية المدرجة في البورصة وقت صدور اللائحة التنفيذية لهيئة أسواق المال.</a:t>
            </a:r>
          </a:p>
          <a:p>
            <a:pPr marL="514350" lvl="0" indent="-285750" algn="justLow" rtl="1">
              <a:buFont typeface="Courier New" panose="02070309020205020404" pitchFamily="49" charset="0"/>
              <a:buChar char="o"/>
            </a:pPr>
            <a:endParaRPr lang="ar-EG" sz="1800" dirty="0" smtClean="0"/>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3158967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2" end="2"/>
                                            </p:txEl>
                                          </p:spTgt>
                                        </p:tgtEl>
                                        <p:attrNameLst>
                                          <p:attrName>style.visibility</p:attrName>
                                        </p:attrNameLst>
                                      </p:cBhvr>
                                      <p:to>
                                        <p:strVal val="visible"/>
                                      </p:to>
                                    </p:set>
                                    <p:animEffect transition="in" filter="wipe(right)">
                                      <p:cBhvr>
                                        <p:cTn id="7" dur="500"/>
                                        <p:tgtEl>
                                          <p:spTgt spid="33">
                                            <p:txEl>
                                              <p:pRg st="2" end="2"/>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3" end="3"/>
                                            </p:txEl>
                                          </p:spTgt>
                                        </p:tgtEl>
                                        <p:attrNameLst>
                                          <p:attrName>style.visibility</p:attrName>
                                        </p:attrNameLst>
                                      </p:cBhvr>
                                      <p:to>
                                        <p:strVal val="visible"/>
                                      </p:to>
                                    </p:set>
                                    <p:animEffect transition="in" filter="wipe(right)">
                                      <p:cBhvr>
                                        <p:cTn id="11" dur="500"/>
                                        <p:tgtEl>
                                          <p:spTgt spid="33">
                                            <p:txEl>
                                              <p:pRg st="3" end="3"/>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4" end="4"/>
                                            </p:txEl>
                                          </p:spTgt>
                                        </p:tgtEl>
                                        <p:attrNameLst>
                                          <p:attrName>style.visibility</p:attrName>
                                        </p:attrNameLst>
                                      </p:cBhvr>
                                      <p:to>
                                        <p:strVal val="visible"/>
                                      </p:to>
                                    </p:set>
                                    <p:animEffect transition="in" filter="wipe(right)">
                                      <p:cBhvr>
                                        <p:cTn id="15"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19</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الكتاب </a:t>
            </a:r>
            <a:r>
              <a:rPr lang="ar-KW" sz="2000" b="1" dirty="0">
                <a:solidFill>
                  <a:srgbClr val="002060"/>
                </a:solidFill>
                <a:latin typeface="Times New Roman" panose="02020603050405020304" pitchFamily="18" charset="0"/>
                <a:cs typeface="Times New Roman" panose="02020603050405020304" pitchFamily="18" charset="0"/>
              </a:rPr>
              <a:t>الخامس عشر من اللائحة التنفيذية لهيئة أسواق المال بشأن قواعد </a:t>
            </a:r>
            <a:r>
              <a:rPr lang="ar-KW" sz="2000" b="1" dirty="0" err="1">
                <a:solidFill>
                  <a:srgbClr val="002060"/>
                </a:solidFill>
                <a:latin typeface="Times New Roman" panose="02020603050405020304" pitchFamily="18" charset="0"/>
                <a:cs typeface="Times New Roman" panose="02020603050405020304" pitchFamily="18" charset="0"/>
              </a:rPr>
              <a:t>حوكمة</a:t>
            </a:r>
            <a:r>
              <a:rPr lang="ar-KW" sz="2000" b="1" dirty="0">
                <a:solidFill>
                  <a:srgbClr val="002060"/>
                </a:solidFill>
                <a:latin typeface="Times New Roman" panose="02020603050405020304" pitchFamily="18" charset="0"/>
                <a:cs typeface="Times New Roman" panose="02020603050405020304" pitchFamily="18" charset="0"/>
              </a:rPr>
              <a:t> الشركات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lvl="0" indent="-342900" algn="justLow" rtl="1">
              <a:lnSpc>
                <a:spcPct val="150000"/>
              </a:lnSpc>
              <a:buFont typeface="Courier New" panose="02070309020205020404" pitchFamily="49" charset="0"/>
              <a:buChar char="o"/>
            </a:pPr>
            <a:r>
              <a:rPr lang="ar-SA" sz="1800" dirty="0" smtClean="0"/>
              <a:t>تنقسم </a:t>
            </a:r>
            <a:r>
              <a:rPr lang="ar-SA" sz="1800" dirty="0"/>
              <a:t>الطبيعة القانونية لقواعد </a:t>
            </a:r>
            <a:r>
              <a:rPr lang="ar-SA" sz="1800" dirty="0" err="1"/>
              <a:t>حوكمة</a:t>
            </a:r>
            <a:r>
              <a:rPr lang="ar-SA" sz="1800" dirty="0"/>
              <a:t> الشركات المنصوص عليها في الكتاب الخامس عشر من اللائحة التنفيذية لقانون هيئة أسواق المال إلى قسمين</a:t>
            </a:r>
            <a:r>
              <a:rPr lang="ar-SA" sz="1800" dirty="0" smtClean="0"/>
              <a:t>:</a:t>
            </a:r>
            <a:endParaRPr lang="ar-EG" sz="1800" dirty="0" smtClean="0"/>
          </a:p>
          <a:p>
            <a:pPr marL="800100" lvl="0" indent="-342900" algn="justLow" rtl="1">
              <a:buFont typeface="Wingdings" panose="05000000000000000000" pitchFamily="2" charset="2"/>
              <a:buChar char="§"/>
            </a:pPr>
            <a:r>
              <a:rPr lang="ar-EG" sz="1800" dirty="0" smtClean="0"/>
              <a:t>قواعد </a:t>
            </a:r>
            <a:r>
              <a:rPr lang="ar-EG" sz="1800" dirty="0" err="1"/>
              <a:t>الحوكمة</a:t>
            </a:r>
            <a:r>
              <a:rPr lang="ar-EG" sz="1800" dirty="0"/>
              <a:t> التي يجب الالتزام بتطبيقها وفي حال عدم تطبيقها تعاقب الشركة </a:t>
            </a:r>
            <a:r>
              <a:rPr lang="ar-EG" sz="1800" dirty="0" err="1"/>
              <a:t>بالجزاءات</a:t>
            </a:r>
            <a:r>
              <a:rPr lang="ar-EG" sz="1800" dirty="0"/>
              <a:t> المنصوص عليها في قانون هيئة أسواق المال ولائحته التنفيذية، والقواعد هي</a:t>
            </a:r>
            <a:r>
              <a:rPr lang="ar-EG" sz="1800" dirty="0" smtClean="0"/>
              <a:t>:</a:t>
            </a:r>
          </a:p>
          <a:p>
            <a:pPr marL="457200" lvl="0" algn="justLow" rtl="1"/>
            <a:endParaRPr lang="ar-EG" sz="400" dirty="0" smtClean="0"/>
          </a:p>
          <a:p>
            <a:pPr marL="914400" lvl="0" indent="-280988" algn="justLow" rtl="1">
              <a:buFont typeface="+mj-lt"/>
              <a:buAutoNum type="arabicParenR"/>
            </a:pPr>
            <a:r>
              <a:rPr lang="ar-EG" sz="1600" dirty="0" smtClean="0">
                <a:cs typeface="Mudir MT" pitchFamily="2" charset="-78"/>
              </a:rPr>
              <a:t>المادة </a:t>
            </a:r>
            <a:r>
              <a:rPr lang="ar-EG" sz="1600" dirty="0">
                <a:cs typeface="Mudir MT" pitchFamily="2" charset="-78"/>
              </a:rPr>
              <a:t>(3-2) من القاعدة الأولى والخاصة بوجوب تعيين أعضاء مستقلين في مجلس الإدارة.</a:t>
            </a:r>
          </a:p>
          <a:p>
            <a:pPr marL="914400" lvl="0" indent="-280988" algn="justLow" rtl="1">
              <a:lnSpc>
                <a:spcPct val="150000"/>
              </a:lnSpc>
              <a:buFont typeface="+mj-lt"/>
              <a:buAutoNum type="arabicParenR"/>
            </a:pPr>
            <a:r>
              <a:rPr lang="ar-EG" sz="1600" dirty="0">
                <a:cs typeface="Mudir MT" pitchFamily="2" charset="-78"/>
              </a:rPr>
              <a:t>القاعدة الرابعة: ضمان نزاهة التقارير المالية</a:t>
            </a:r>
            <a:r>
              <a:rPr lang="ar-EG" sz="1600" dirty="0" smtClean="0">
                <a:cs typeface="Mudir MT" pitchFamily="2" charset="-78"/>
              </a:rPr>
              <a:t>.</a:t>
            </a:r>
          </a:p>
          <a:p>
            <a:pPr marL="914400" lvl="0" indent="-280988" algn="justLow" rtl="1">
              <a:buFont typeface="+mj-lt"/>
              <a:buAutoNum type="arabicParenR"/>
            </a:pPr>
            <a:r>
              <a:rPr lang="ar-EG" sz="1600" dirty="0" smtClean="0">
                <a:cs typeface="Mudir MT" pitchFamily="2" charset="-78"/>
              </a:rPr>
              <a:t>القاعدة </a:t>
            </a:r>
            <a:r>
              <a:rPr lang="ar-EG" sz="1600" dirty="0">
                <a:cs typeface="Mudir MT" pitchFamily="2" charset="-78"/>
              </a:rPr>
              <a:t>الخامسة: وضع نظم سليمة لإدارة المخاطر والرقابة الداخلية</a:t>
            </a:r>
            <a:r>
              <a:rPr lang="ar-EG" sz="1600" dirty="0" smtClean="0">
                <a:cs typeface="Mudir MT" pitchFamily="2" charset="-78"/>
              </a:rPr>
              <a:t>.</a:t>
            </a:r>
          </a:p>
          <a:p>
            <a:pPr marL="914400" lvl="0" indent="-280988" algn="justLow" rtl="1">
              <a:lnSpc>
                <a:spcPct val="150000"/>
              </a:lnSpc>
              <a:buFont typeface="+mj-lt"/>
              <a:buAutoNum type="arabicParenR"/>
            </a:pPr>
            <a:r>
              <a:rPr lang="ar-EG" sz="1600" dirty="0" smtClean="0">
                <a:cs typeface="Mudir MT" pitchFamily="2" charset="-78"/>
              </a:rPr>
              <a:t>القاعدة </a:t>
            </a:r>
            <a:r>
              <a:rPr lang="ar-EG" sz="1600" dirty="0">
                <a:cs typeface="Mudir MT" pitchFamily="2" charset="-78"/>
              </a:rPr>
              <a:t>السابعة: الإفصاح والشفافية بشكل دقيق وفي الوقت المناسب.</a:t>
            </a:r>
          </a:p>
          <a:p>
            <a:pPr marL="914400" lvl="0" indent="-280988" algn="justLow" rtl="1">
              <a:buFont typeface="+mj-lt"/>
              <a:buAutoNum type="arabicParenR"/>
            </a:pPr>
            <a:r>
              <a:rPr lang="ar-EG" sz="1600" dirty="0" smtClean="0">
                <a:cs typeface="Mudir MT" pitchFamily="2" charset="-78"/>
              </a:rPr>
              <a:t>القاعدة </a:t>
            </a:r>
            <a:r>
              <a:rPr lang="ar-EG" sz="1600" dirty="0">
                <a:cs typeface="Mudir MT" pitchFamily="2" charset="-78"/>
              </a:rPr>
              <a:t>الثامنة: احترام حقوق </a:t>
            </a:r>
            <a:r>
              <a:rPr lang="ar-EG" sz="1600" dirty="0" smtClean="0">
                <a:cs typeface="Mudir MT" pitchFamily="2" charset="-78"/>
              </a:rPr>
              <a:t>المساهمين</a:t>
            </a:r>
            <a:r>
              <a:rPr lang="ar-EG" sz="1600" dirty="0">
                <a:cs typeface="Mudir MT" pitchFamily="2" charset="-78"/>
              </a:rPr>
              <a:t>.</a:t>
            </a:r>
            <a:endParaRPr lang="ar-EG" sz="1600" dirty="0" smtClean="0">
              <a:cs typeface="Mudir MT" pitchFamily="2" charset="-78"/>
            </a:endParaRPr>
          </a:p>
          <a:p>
            <a:pPr marL="914400" lvl="0" indent="-280988" algn="justLow" rtl="1">
              <a:buFont typeface="+mj-lt"/>
              <a:buAutoNum type="arabicParenR"/>
            </a:pPr>
            <a:endParaRPr lang="ar-EG" sz="1600" dirty="0">
              <a:cs typeface="Mudir MT" pitchFamily="2" charset="-78"/>
            </a:endParaRPr>
          </a:p>
          <a:p>
            <a:pPr marL="514350" lvl="0" indent="-285750" algn="justLow" rtl="1">
              <a:buFont typeface="Wingdings" panose="05000000000000000000" pitchFamily="2" charset="2"/>
              <a:buChar char="q"/>
            </a:pPr>
            <a:endParaRPr lang="ar-EG" sz="1800" dirty="0" smtClean="0"/>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46554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2" end="2"/>
                                            </p:txEl>
                                          </p:spTgt>
                                        </p:tgtEl>
                                        <p:attrNameLst>
                                          <p:attrName>style.visibility</p:attrName>
                                        </p:attrNameLst>
                                      </p:cBhvr>
                                      <p:to>
                                        <p:strVal val="visible"/>
                                      </p:to>
                                    </p:set>
                                    <p:animEffect transition="in" filter="wipe(right)">
                                      <p:cBhvr>
                                        <p:cTn id="7" dur="500"/>
                                        <p:tgtEl>
                                          <p:spTgt spid="33">
                                            <p:txEl>
                                              <p:pRg st="2" end="2"/>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33">
                                            <p:txEl>
                                              <p:pRg st="3" end="3"/>
                                            </p:txEl>
                                          </p:spTgt>
                                        </p:tgtEl>
                                        <p:attrNameLst>
                                          <p:attrName>style.visibility</p:attrName>
                                        </p:attrNameLst>
                                      </p:cBhvr>
                                      <p:to>
                                        <p:strVal val="visible"/>
                                      </p:to>
                                    </p:set>
                                    <p:animEffect transition="in" filter="barn(inVertical)">
                                      <p:cBhvr>
                                        <p:cTn id="11" dur="500"/>
                                        <p:tgtEl>
                                          <p:spTgt spid="33">
                                            <p:txEl>
                                              <p:pRg st="3" end="3"/>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5" end="5"/>
                                            </p:txEl>
                                          </p:spTgt>
                                        </p:tgtEl>
                                        <p:attrNameLst>
                                          <p:attrName>style.visibility</p:attrName>
                                        </p:attrNameLst>
                                      </p:cBhvr>
                                      <p:to>
                                        <p:strVal val="visible"/>
                                      </p:to>
                                    </p:set>
                                    <p:animEffect transition="in" filter="wipe(right)">
                                      <p:cBhvr>
                                        <p:cTn id="15" dur="500"/>
                                        <p:tgtEl>
                                          <p:spTgt spid="33">
                                            <p:txEl>
                                              <p:pRg st="5" end="5"/>
                                            </p:txEl>
                                          </p:spTgt>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33">
                                            <p:txEl>
                                              <p:pRg st="6" end="6"/>
                                            </p:txEl>
                                          </p:spTgt>
                                        </p:tgtEl>
                                        <p:attrNameLst>
                                          <p:attrName>style.visibility</p:attrName>
                                        </p:attrNameLst>
                                      </p:cBhvr>
                                      <p:to>
                                        <p:strVal val="visible"/>
                                      </p:to>
                                    </p:set>
                                    <p:animEffect transition="in" filter="wipe(right)">
                                      <p:cBhvr>
                                        <p:cTn id="19" dur="500"/>
                                        <p:tgtEl>
                                          <p:spTgt spid="33">
                                            <p:txEl>
                                              <p:pRg st="6" end="6"/>
                                            </p:txEl>
                                          </p:spTgt>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33">
                                            <p:txEl>
                                              <p:pRg st="7" end="7"/>
                                            </p:txEl>
                                          </p:spTgt>
                                        </p:tgtEl>
                                        <p:attrNameLst>
                                          <p:attrName>style.visibility</p:attrName>
                                        </p:attrNameLst>
                                      </p:cBhvr>
                                      <p:to>
                                        <p:strVal val="visible"/>
                                      </p:to>
                                    </p:set>
                                    <p:animEffect transition="in" filter="wipe(right)">
                                      <p:cBhvr>
                                        <p:cTn id="23" dur="500"/>
                                        <p:tgtEl>
                                          <p:spTgt spid="33">
                                            <p:txEl>
                                              <p:pRg st="7" end="7"/>
                                            </p:txEl>
                                          </p:spTgt>
                                        </p:tgtEl>
                                      </p:cBhvr>
                                    </p:animEffect>
                                  </p:childTnLst>
                                </p:cTn>
                              </p:par>
                            </p:childTnLst>
                          </p:cTn>
                        </p:par>
                        <p:par>
                          <p:cTn id="24" fill="hold">
                            <p:stCondLst>
                              <p:cond delay="2500"/>
                            </p:stCondLst>
                            <p:childTnLst>
                              <p:par>
                                <p:cTn id="25" presetID="22" presetClass="entr" presetSubtype="2" fill="hold" nodeType="afterEffect">
                                  <p:stCondLst>
                                    <p:cond delay="0"/>
                                  </p:stCondLst>
                                  <p:childTnLst>
                                    <p:set>
                                      <p:cBhvr>
                                        <p:cTn id="26" dur="1" fill="hold">
                                          <p:stCondLst>
                                            <p:cond delay="0"/>
                                          </p:stCondLst>
                                        </p:cTn>
                                        <p:tgtEl>
                                          <p:spTgt spid="33">
                                            <p:txEl>
                                              <p:pRg st="8" end="8"/>
                                            </p:txEl>
                                          </p:spTgt>
                                        </p:tgtEl>
                                        <p:attrNameLst>
                                          <p:attrName>style.visibility</p:attrName>
                                        </p:attrNameLst>
                                      </p:cBhvr>
                                      <p:to>
                                        <p:strVal val="visible"/>
                                      </p:to>
                                    </p:set>
                                    <p:animEffect transition="in" filter="wipe(right)">
                                      <p:cBhvr>
                                        <p:cTn id="27" dur="500"/>
                                        <p:tgtEl>
                                          <p:spTgt spid="33">
                                            <p:txEl>
                                              <p:pRg st="8" end="8"/>
                                            </p:txEl>
                                          </p:spTgt>
                                        </p:tgtEl>
                                      </p:cBhvr>
                                    </p:animEffect>
                                  </p:childTnLst>
                                </p:cTn>
                              </p:par>
                            </p:childTnLst>
                          </p:cTn>
                        </p:par>
                        <p:par>
                          <p:cTn id="28" fill="hold">
                            <p:stCondLst>
                              <p:cond delay="3000"/>
                            </p:stCondLst>
                            <p:childTnLst>
                              <p:par>
                                <p:cTn id="29" presetID="22" presetClass="entr" presetSubtype="2" fill="hold" nodeType="afterEffect">
                                  <p:stCondLst>
                                    <p:cond delay="0"/>
                                  </p:stCondLst>
                                  <p:childTnLst>
                                    <p:set>
                                      <p:cBhvr>
                                        <p:cTn id="30" dur="1" fill="hold">
                                          <p:stCondLst>
                                            <p:cond delay="0"/>
                                          </p:stCondLst>
                                        </p:cTn>
                                        <p:tgtEl>
                                          <p:spTgt spid="33">
                                            <p:txEl>
                                              <p:pRg st="9" end="9"/>
                                            </p:txEl>
                                          </p:spTgt>
                                        </p:tgtEl>
                                        <p:attrNameLst>
                                          <p:attrName>style.visibility</p:attrName>
                                        </p:attrNameLst>
                                      </p:cBhvr>
                                      <p:to>
                                        <p:strVal val="visible"/>
                                      </p:to>
                                    </p:set>
                                    <p:animEffect transition="in" filter="wipe(right)">
                                      <p:cBhvr>
                                        <p:cTn id="31" dur="500"/>
                                        <p:tgtEl>
                                          <p:spTgt spid="3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8788" y="685800"/>
            <a:ext cx="8588692" cy="765175"/>
          </a:xfrm>
          <a:prstGeom prst="rect">
            <a:avLst/>
          </a:prstGeom>
        </p:spPr>
        <p:txBody>
          <a:bodyPr vert="horz" anchor="ctr">
            <a:noAutofit/>
          </a:bodyPr>
          <a:lstStyle>
            <a:lvl1pPr algn="l" rtl="0" eaLnBrk="1" latinLnBrk="0" hangingPunct="1">
              <a:spcBef>
                <a:spcPct val="0"/>
              </a:spcBef>
              <a:buNone/>
              <a:defRPr kumimoji="0" sz="4400" b="0" kern="1200" cap="none">
                <a:solidFill>
                  <a:srgbClr val="FFFFFF"/>
                </a:solidFill>
                <a:latin typeface="+mj-lt"/>
                <a:ea typeface="+mj-ea"/>
                <a:cs typeface="+mj-cs"/>
              </a:defRPr>
            </a:lvl1pPr>
          </a:lstStyle>
          <a:p>
            <a:pPr algn="r" rtl="1"/>
            <a:r>
              <a:rPr lang="ar-EG" altLang="ar-EG" sz="4000" b="1" dirty="0" err="1" smtClean="0">
                <a:solidFill>
                  <a:schemeClr val="tx1"/>
                </a:solidFill>
                <a:effectLst>
                  <a:outerShdw blurRad="38100" dist="38100" dir="2700000" algn="tl">
                    <a:srgbClr val="000000">
                      <a:alpha val="43137"/>
                    </a:srgbClr>
                  </a:outerShdw>
                </a:effectLst>
                <a:cs typeface="Akhbar MT" pitchFamily="2" charset="-78"/>
              </a:rPr>
              <a:t>حوكمة</a:t>
            </a:r>
            <a:r>
              <a:rPr lang="ar-EG" altLang="ar-EG" sz="4000" b="1" dirty="0" smtClean="0">
                <a:solidFill>
                  <a:schemeClr val="tx1"/>
                </a:solidFill>
                <a:effectLst>
                  <a:outerShdw blurRad="38100" dist="38100" dir="2700000" algn="tl">
                    <a:srgbClr val="000000">
                      <a:alpha val="43137"/>
                    </a:srgbClr>
                  </a:outerShdw>
                </a:effectLst>
                <a:cs typeface="Akhbar MT" pitchFamily="2" charset="-78"/>
              </a:rPr>
              <a:t> الشركات</a:t>
            </a:r>
            <a:br>
              <a:rPr lang="ar-EG" altLang="ar-EG" sz="4000" b="1" dirty="0" smtClean="0">
                <a:solidFill>
                  <a:schemeClr val="tx1"/>
                </a:solidFill>
                <a:effectLst>
                  <a:outerShdw blurRad="38100" dist="38100" dir="2700000" algn="tl">
                    <a:srgbClr val="000000">
                      <a:alpha val="43137"/>
                    </a:srgbClr>
                  </a:outerShdw>
                </a:effectLst>
                <a:cs typeface="Akhbar MT" pitchFamily="2" charset="-78"/>
              </a:rPr>
            </a:br>
            <a:r>
              <a:rPr lang="ar-EG" altLang="ar-EG" sz="40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600" dirty="0" smtClean="0">
                <a:solidFill>
                  <a:schemeClr val="accent1">
                    <a:lumMod val="50000"/>
                  </a:schemeClr>
                </a:solidFill>
                <a:cs typeface="Akhbar MT" pitchFamily="2" charset="-78"/>
              </a:rPr>
              <a:t>متطلبات وآليات تطبيقها (التشريعية والرقابية)</a:t>
            </a:r>
            <a:endParaRPr lang="en-US" altLang="ar-EG" sz="3600" dirty="0" smtClean="0">
              <a:solidFill>
                <a:schemeClr val="accent1">
                  <a:lumMod val="50000"/>
                </a:schemeClr>
              </a:solidFill>
              <a:cs typeface="Akhbar MT" pitchFamily="2" charset="-78"/>
            </a:endParaRPr>
          </a:p>
        </p:txBody>
      </p:sp>
      <p:sp>
        <p:nvSpPr>
          <p:cNvPr id="5" name="Rectangle 4"/>
          <p:cNvSpPr>
            <a:spLocks noChangeArrowheads="1"/>
          </p:cNvSpPr>
          <p:nvPr/>
        </p:nvSpPr>
        <p:spPr bwMode="auto">
          <a:xfrm>
            <a:off x="2971800" y="2743200"/>
            <a:ext cx="5942012" cy="3267808"/>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0" indent="0" algn="just" rtl="1">
              <a:lnSpc>
                <a:spcPct val="150000"/>
              </a:lnSpc>
              <a:spcBef>
                <a:spcPct val="50000"/>
              </a:spcBef>
              <a:spcAft>
                <a:spcPct val="100000"/>
              </a:spcAft>
              <a:buClr>
                <a:schemeClr val="bg2">
                  <a:lumMod val="50000"/>
                </a:schemeClr>
              </a:buClr>
            </a:pPr>
            <a:r>
              <a:rPr lang="ar-EG" altLang="ar-EG" b="1" dirty="0" smtClean="0">
                <a:latin typeface="Times New Roman" panose="02020603050405020304" pitchFamily="18" charset="0"/>
                <a:cs typeface="DecoType Naskh" panose="02010400000000000000" pitchFamily="2" charset="-78"/>
              </a:rPr>
              <a:t>أولاً: الاطار </a:t>
            </a:r>
            <a:r>
              <a:rPr lang="ar-EG" altLang="ar-EG" b="1" dirty="0">
                <a:latin typeface="Times New Roman" panose="02020603050405020304" pitchFamily="18" charset="0"/>
                <a:cs typeface="DecoType Naskh" panose="02010400000000000000" pitchFamily="2" charset="-78"/>
              </a:rPr>
              <a:t>التشريعي والرقابي </a:t>
            </a:r>
            <a:r>
              <a:rPr lang="ar-EG" altLang="ar-EG" b="1" dirty="0" err="1" smtClean="0">
                <a:latin typeface="Times New Roman" panose="02020603050405020304" pitchFamily="18" charset="0"/>
                <a:cs typeface="DecoType Naskh" panose="02010400000000000000" pitchFamily="2" charset="-78"/>
              </a:rPr>
              <a:t>لحوكمة</a:t>
            </a:r>
            <a:r>
              <a:rPr lang="ar-EG" altLang="ar-EG" b="1" dirty="0" smtClean="0">
                <a:latin typeface="Times New Roman" panose="02020603050405020304" pitchFamily="18" charset="0"/>
                <a:cs typeface="DecoType Naskh" panose="02010400000000000000" pitchFamily="2" charset="-78"/>
              </a:rPr>
              <a:t> </a:t>
            </a:r>
            <a:r>
              <a:rPr lang="ar-EG" altLang="ar-EG" b="1" dirty="0">
                <a:latin typeface="Times New Roman" panose="02020603050405020304" pitchFamily="18" charset="0"/>
                <a:cs typeface="DecoType Naskh" panose="02010400000000000000" pitchFamily="2" charset="-78"/>
              </a:rPr>
              <a:t>الشركات في دولة </a:t>
            </a:r>
            <a:r>
              <a:rPr lang="ar-EG" altLang="ar-EG" b="1" dirty="0" smtClean="0">
                <a:latin typeface="Times New Roman" panose="02020603050405020304" pitchFamily="18" charset="0"/>
                <a:cs typeface="DecoType Naskh" panose="02010400000000000000" pitchFamily="2" charset="-78"/>
              </a:rPr>
              <a:t>الكويت.</a:t>
            </a:r>
            <a:endParaRPr lang="ar-EG" altLang="ar-EG" b="1" dirty="0">
              <a:latin typeface="Times New Roman" panose="02020603050405020304" pitchFamily="18" charset="0"/>
              <a:cs typeface="DecoType Naskh" panose="02010400000000000000" pitchFamily="2" charset="-78"/>
            </a:endParaRPr>
          </a:p>
          <a:p>
            <a:pPr marL="0" indent="0" algn="just" rtl="1">
              <a:lnSpc>
                <a:spcPct val="150000"/>
              </a:lnSpc>
              <a:spcBef>
                <a:spcPct val="50000"/>
              </a:spcBef>
              <a:spcAft>
                <a:spcPct val="100000"/>
              </a:spcAft>
              <a:buClr>
                <a:schemeClr val="bg2">
                  <a:lumMod val="50000"/>
                </a:schemeClr>
              </a:buClr>
            </a:pPr>
            <a:r>
              <a:rPr lang="ar-EG" b="1" dirty="0" smtClean="0">
                <a:latin typeface="Times New Roman" panose="02020603050405020304" pitchFamily="18" charset="0"/>
                <a:cs typeface="DecoType Naskh" panose="02010400000000000000" pitchFamily="2" charset="-78"/>
              </a:rPr>
              <a:t>ثانياً: </a:t>
            </a:r>
            <a:r>
              <a:rPr lang="ar-KW" b="1" dirty="0" smtClean="0">
                <a:latin typeface="Times New Roman" panose="02020603050405020304" pitchFamily="18" charset="0"/>
                <a:cs typeface="DecoType Naskh" panose="02010400000000000000" pitchFamily="2" charset="-78"/>
              </a:rPr>
              <a:t>التحديات </a:t>
            </a:r>
            <a:r>
              <a:rPr lang="ar-KW" b="1" dirty="0">
                <a:latin typeface="Times New Roman" panose="02020603050405020304" pitchFamily="18" charset="0"/>
                <a:cs typeface="DecoType Naskh" panose="02010400000000000000" pitchFamily="2" charset="-78"/>
              </a:rPr>
              <a:t>التي تواجه تطبيق </a:t>
            </a:r>
            <a:r>
              <a:rPr lang="ar-KW" b="1" dirty="0" err="1">
                <a:latin typeface="Times New Roman" panose="02020603050405020304" pitchFamily="18" charset="0"/>
                <a:cs typeface="DecoType Naskh" panose="02010400000000000000" pitchFamily="2" charset="-78"/>
              </a:rPr>
              <a:t>حوكمة</a:t>
            </a:r>
            <a:r>
              <a:rPr lang="ar-KW" b="1" dirty="0">
                <a:latin typeface="Times New Roman" panose="02020603050405020304" pitchFamily="18" charset="0"/>
                <a:cs typeface="DecoType Naskh" panose="02010400000000000000" pitchFamily="2" charset="-78"/>
              </a:rPr>
              <a:t> الشركات في دولة </a:t>
            </a:r>
            <a:r>
              <a:rPr lang="ar-KW" b="1" dirty="0" smtClean="0">
                <a:latin typeface="Times New Roman" panose="02020603050405020304" pitchFamily="18" charset="0"/>
                <a:cs typeface="DecoType Naskh" panose="02010400000000000000" pitchFamily="2" charset="-78"/>
              </a:rPr>
              <a:t>الكويت</a:t>
            </a:r>
            <a:r>
              <a:rPr lang="ar-EG" b="1" dirty="0" smtClean="0">
                <a:latin typeface="Times New Roman" panose="02020603050405020304" pitchFamily="18" charset="0"/>
                <a:cs typeface="DecoType Naskh" panose="02010400000000000000" pitchFamily="2" charset="-78"/>
              </a:rPr>
              <a:t>.</a:t>
            </a:r>
          </a:p>
          <a:p>
            <a:pPr marL="457200" indent="-457200" algn="just" rtl="1">
              <a:lnSpc>
                <a:spcPct val="150000"/>
              </a:lnSpc>
              <a:spcBef>
                <a:spcPct val="50000"/>
              </a:spcBef>
              <a:spcAft>
                <a:spcPct val="100000"/>
              </a:spcAft>
            </a:pPr>
            <a:r>
              <a:rPr lang="ar-EG" b="1" dirty="0" smtClean="0">
                <a:latin typeface="Times New Roman" panose="02020603050405020304" pitchFamily="18" charset="0"/>
                <a:cs typeface="DecoType Naskh" panose="02010400000000000000" pitchFamily="2" charset="-78"/>
              </a:rPr>
              <a:t>ثالثاً: </a:t>
            </a:r>
            <a:r>
              <a:rPr lang="ar-KW" b="1" dirty="0" smtClean="0">
                <a:latin typeface="Times New Roman" panose="02020603050405020304" pitchFamily="18" charset="0"/>
                <a:cs typeface="DecoType Naskh" panose="02010400000000000000" pitchFamily="2" charset="-78"/>
              </a:rPr>
              <a:t>دور </a:t>
            </a:r>
            <a:r>
              <a:rPr lang="ar-KW" b="1" dirty="0">
                <a:latin typeface="Times New Roman" panose="02020603050405020304" pitchFamily="18" charset="0"/>
                <a:cs typeface="DecoType Naskh" panose="02010400000000000000" pitchFamily="2" charset="-78"/>
              </a:rPr>
              <a:t>الجهات المختلفة ذات العلاقة (الحكومية والخاصة) في إرساء ممارسات </a:t>
            </a:r>
            <a:r>
              <a:rPr lang="ar-KW" b="1" dirty="0" err="1">
                <a:latin typeface="Times New Roman" panose="02020603050405020304" pitchFamily="18" charset="0"/>
                <a:cs typeface="DecoType Naskh" panose="02010400000000000000" pitchFamily="2" charset="-78"/>
              </a:rPr>
              <a:t>حوكمة</a:t>
            </a:r>
            <a:r>
              <a:rPr lang="ar-KW" b="1" dirty="0">
                <a:latin typeface="Times New Roman" panose="02020603050405020304" pitchFamily="18" charset="0"/>
                <a:cs typeface="DecoType Naskh" panose="02010400000000000000" pitchFamily="2" charset="-78"/>
              </a:rPr>
              <a:t> الشركات في دولة الكوي</a:t>
            </a:r>
            <a:r>
              <a:rPr lang="ar-EG" b="1" dirty="0">
                <a:latin typeface="Times New Roman" panose="02020603050405020304" pitchFamily="18" charset="0"/>
                <a:cs typeface="DecoType Naskh" panose="02010400000000000000" pitchFamily="2" charset="-78"/>
              </a:rPr>
              <a:t>ت</a:t>
            </a:r>
            <a:r>
              <a:rPr lang="ar-EG" sz="1800" b="1" dirty="0">
                <a:cs typeface="DecoType Naskh" panose="02010400000000000000" pitchFamily="2" charset="-78"/>
              </a:rPr>
              <a:t>.</a:t>
            </a:r>
            <a:endParaRPr lang="en-US" sz="1800" b="1" dirty="0">
              <a:cs typeface="DecoType Naskh" panose="02010400000000000000" pitchFamily="2" charset="-78"/>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Tree>
    <p:extLst>
      <p:ext uri="{BB962C8B-B14F-4D97-AF65-F5344CB8AC3E}">
        <p14:creationId xmlns:p14="http://schemas.microsoft.com/office/powerpoint/2010/main" val="298718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42" presetClass="entr" presetSubtype="0" fill="hold" nodeType="after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1000"/>
                                        <p:tgtEl>
                                          <p:spTgt spid="5">
                                            <p:txEl>
                                              <p:pRg st="0" end="0"/>
                                            </p:txEl>
                                          </p:spTgt>
                                        </p:tgtEl>
                                      </p:cBhvr>
                                    </p:animEffect>
                                    <p:anim calcmode="lin" valueType="num">
                                      <p:cBhvr>
                                        <p:cTn id="1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1000"/>
                                        <p:tgtEl>
                                          <p:spTgt spid="5">
                                            <p:txEl>
                                              <p:pRg st="1" end="1"/>
                                            </p:txEl>
                                          </p:spTgt>
                                        </p:tgtEl>
                                      </p:cBhvr>
                                    </p:animEffect>
                                    <p:anim calcmode="lin" valueType="num">
                                      <p:cBhvr>
                                        <p:cTn id="1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1000"/>
                                        <p:tgtEl>
                                          <p:spTgt spid="5">
                                            <p:txEl>
                                              <p:pRg st="2" end="2"/>
                                            </p:txEl>
                                          </p:spTgt>
                                        </p:tgtEl>
                                      </p:cBhvr>
                                    </p:animEffect>
                                    <p:anim calcmode="lin" valueType="num">
                                      <p:cBhvr>
                                        <p:cTn id="21"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20</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الكتاب </a:t>
            </a:r>
            <a:r>
              <a:rPr lang="ar-KW" sz="2000" b="1" dirty="0">
                <a:solidFill>
                  <a:srgbClr val="002060"/>
                </a:solidFill>
                <a:latin typeface="Times New Roman" panose="02020603050405020304" pitchFamily="18" charset="0"/>
                <a:cs typeface="Times New Roman" panose="02020603050405020304" pitchFamily="18" charset="0"/>
              </a:rPr>
              <a:t>الخامس عشر من اللائحة التنفيذية لهيئة أسواق المال بشأن قواعد </a:t>
            </a:r>
            <a:r>
              <a:rPr lang="ar-KW" sz="2000" b="1" dirty="0" err="1">
                <a:solidFill>
                  <a:srgbClr val="002060"/>
                </a:solidFill>
                <a:latin typeface="Times New Roman" panose="02020603050405020304" pitchFamily="18" charset="0"/>
                <a:cs typeface="Times New Roman" panose="02020603050405020304" pitchFamily="18" charset="0"/>
              </a:rPr>
              <a:t>حوكمة</a:t>
            </a:r>
            <a:r>
              <a:rPr lang="ar-KW" sz="2000" b="1" dirty="0">
                <a:solidFill>
                  <a:srgbClr val="002060"/>
                </a:solidFill>
                <a:latin typeface="Times New Roman" panose="02020603050405020304" pitchFamily="18" charset="0"/>
                <a:cs typeface="Times New Roman" panose="02020603050405020304" pitchFamily="18" charset="0"/>
              </a:rPr>
              <a:t> الشركات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lvl="0" indent="-342900" algn="justLow" rtl="1">
              <a:lnSpc>
                <a:spcPct val="150000"/>
              </a:lnSpc>
              <a:buFont typeface="Courier New" panose="02070309020205020404" pitchFamily="49" charset="0"/>
              <a:buChar char="o"/>
            </a:pPr>
            <a:r>
              <a:rPr lang="ar-SA" sz="1800" dirty="0"/>
              <a:t>تنقسم الطبيعة القانونية لقواعد </a:t>
            </a:r>
            <a:r>
              <a:rPr lang="ar-SA" sz="1800" dirty="0" err="1"/>
              <a:t>حوكمة</a:t>
            </a:r>
            <a:r>
              <a:rPr lang="ar-SA" sz="1800" dirty="0"/>
              <a:t> الشركات المنصوص عليها في الكتاب الخامس عشر من اللائحة التنفيذية لقانون هيئة أسواق المال إلى قسمين:</a:t>
            </a:r>
            <a:endParaRPr lang="ar-EG" sz="1800" dirty="0"/>
          </a:p>
          <a:p>
            <a:pPr marL="800100" lvl="0" indent="-342900" algn="justLow" rtl="1">
              <a:buFont typeface="Wingdings" panose="05000000000000000000" pitchFamily="2" charset="2"/>
              <a:buChar char="§"/>
            </a:pPr>
            <a:r>
              <a:rPr lang="ar-EG" sz="1800" dirty="0" smtClean="0"/>
              <a:t>قواعد </a:t>
            </a:r>
            <a:r>
              <a:rPr lang="ar-EG" sz="1800" dirty="0" err="1"/>
              <a:t>الحوكمة</a:t>
            </a:r>
            <a:r>
              <a:rPr lang="ar-EG" sz="1800" dirty="0"/>
              <a:t> التي يكون الالتزام بتطبيقها نسبي حيث تخضع لمبدأ الالتزام أو </a:t>
            </a:r>
            <a:r>
              <a:rPr lang="ar-EG" sz="1800" dirty="0" smtClean="0"/>
              <a:t>التفسير</a:t>
            </a:r>
            <a:r>
              <a:rPr lang="en-GB" sz="1800" dirty="0" smtClean="0">
                <a:latin typeface="Times New Roman" panose="02020603050405020304" pitchFamily="18" charset="0"/>
                <a:cs typeface="Times New Roman" panose="02020603050405020304" pitchFamily="18" charset="0"/>
              </a:rPr>
              <a:t>Comply </a:t>
            </a:r>
            <a:r>
              <a:rPr lang="en-GB" sz="1800" dirty="0">
                <a:latin typeface="Times New Roman" panose="02020603050405020304" pitchFamily="18" charset="0"/>
                <a:cs typeface="Times New Roman" panose="02020603050405020304" pitchFamily="18" charset="0"/>
              </a:rPr>
              <a:t>or Explain </a:t>
            </a:r>
            <a:r>
              <a:rPr lang="ar-EG" sz="1800" dirty="0" smtClean="0"/>
              <a:t>وهي:</a:t>
            </a:r>
          </a:p>
          <a:p>
            <a:pPr marL="800100" lvl="0" indent="-342900" algn="justLow" rtl="1">
              <a:buFont typeface="Wingdings" panose="05000000000000000000" pitchFamily="2" charset="2"/>
              <a:buChar char="§"/>
            </a:pPr>
            <a:endParaRPr lang="ar-EG" sz="400" dirty="0" smtClean="0"/>
          </a:p>
          <a:p>
            <a:pPr marL="914400" lvl="0" indent="-280988" algn="justLow" rtl="1">
              <a:lnSpc>
                <a:spcPct val="150000"/>
              </a:lnSpc>
              <a:buFont typeface="+mj-lt"/>
              <a:buAutoNum type="arabicParenR"/>
            </a:pPr>
            <a:r>
              <a:rPr lang="ar-EG" sz="1600" dirty="0" smtClean="0">
                <a:cs typeface="Mudir MT" pitchFamily="2" charset="-78"/>
              </a:rPr>
              <a:t>القاعدة </a:t>
            </a:r>
            <a:r>
              <a:rPr lang="ar-EG" sz="1600" dirty="0">
                <a:cs typeface="Mudir MT" pitchFamily="2" charset="-78"/>
              </a:rPr>
              <a:t>الأولى: بناء هيكل متوازن لمجلس الإدارة فيما عدا المادة (3-2</a:t>
            </a:r>
            <a:r>
              <a:rPr lang="ar-EG" sz="1600" dirty="0" smtClean="0">
                <a:cs typeface="Mudir MT" pitchFamily="2" charset="-78"/>
              </a:rPr>
              <a:t>).</a:t>
            </a:r>
            <a:endParaRPr lang="ar-EG" sz="1600" dirty="0">
              <a:cs typeface="Mudir MT" pitchFamily="2" charset="-78"/>
            </a:endParaRPr>
          </a:p>
          <a:p>
            <a:pPr marL="914400" lvl="0" indent="-280988" algn="justLow" rtl="1">
              <a:lnSpc>
                <a:spcPct val="150000"/>
              </a:lnSpc>
              <a:buFont typeface="+mj-lt"/>
              <a:buAutoNum type="arabicParenR"/>
            </a:pPr>
            <a:r>
              <a:rPr lang="ar-EG" sz="1600" dirty="0" smtClean="0">
                <a:cs typeface="Mudir MT" pitchFamily="2" charset="-78"/>
              </a:rPr>
              <a:t>القاعدة </a:t>
            </a:r>
            <a:r>
              <a:rPr lang="ar-EG" sz="1600" dirty="0">
                <a:cs typeface="Mudir MT" pitchFamily="2" charset="-78"/>
              </a:rPr>
              <a:t>الثانية: التحديد السليم للمهام </a:t>
            </a:r>
            <a:r>
              <a:rPr lang="ar-EG" sz="1600" dirty="0" smtClean="0">
                <a:cs typeface="Mudir MT" pitchFamily="2" charset="-78"/>
              </a:rPr>
              <a:t>والمسؤوليات.</a:t>
            </a:r>
            <a:endParaRPr lang="ar-EG" sz="1600" dirty="0">
              <a:cs typeface="Mudir MT" pitchFamily="2" charset="-78"/>
            </a:endParaRPr>
          </a:p>
          <a:p>
            <a:pPr marL="914400" lvl="0" indent="-280988" algn="justLow" rtl="1">
              <a:lnSpc>
                <a:spcPct val="150000"/>
              </a:lnSpc>
              <a:buFont typeface="+mj-lt"/>
              <a:buAutoNum type="arabicParenR"/>
            </a:pPr>
            <a:r>
              <a:rPr lang="ar-EG" sz="1600" dirty="0" smtClean="0">
                <a:cs typeface="Mudir MT" pitchFamily="2" charset="-78"/>
              </a:rPr>
              <a:t>القاعدة </a:t>
            </a:r>
            <a:r>
              <a:rPr lang="ar-EG" sz="1600" dirty="0">
                <a:cs typeface="Mudir MT" pitchFamily="2" charset="-78"/>
              </a:rPr>
              <a:t>الثالثة: اختيار أشخاص من ذوي الكفاءة لعضوية مجلس الإدارة والإدارة </a:t>
            </a:r>
            <a:r>
              <a:rPr lang="ar-EG" sz="1600" dirty="0" smtClean="0">
                <a:cs typeface="Mudir MT" pitchFamily="2" charset="-78"/>
              </a:rPr>
              <a:t>التنفيذية.</a:t>
            </a:r>
            <a:endParaRPr lang="ar-EG" sz="1600" dirty="0">
              <a:cs typeface="Mudir MT" pitchFamily="2" charset="-78"/>
            </a:endParaRPr>
          </a:p>
          <a:p>
            <a:pPr marL="914400" lvl="0" indent="-280988" algn="justLow" rtl="1">
              <a:buFont typeface="+mj-lt"/>
              <a:buAutoNum type="arabicParenR"/>
            </a:pPr>
            <a:r>
              <a:rPr lang="ar-EG" sz="1600" dirty="0" smtClean="0">
                <a:cs typeface="Mudir MT" pitchFamily="2" charset="-78"/>
              </a:rPr>
              <a:t>القاعدة </a:t>
            </a:r>
            <a:r>
              <a:rPr lang="ar-EG" sz="1600" dirty="0">
                <a:cs typeface="Mudir MT" pitchFamily="2" charset="-78"/>
              </a:rPr>
              <a:t>السادسة: تعزيز السلوك المهني والقيم </a:t>
            </a:r>
            <a:r>
              <a:rPr lang="ar-EG" sz="1600" dirty="0" smtClean="0">
                <a:cs typeface="Mudir MT" pitchFamily="2" charset="-78"/>
              </a:rPr>
              <a:t>الأخلاقية.</a:t>
            </a:r>
          </a:p>
          <a:p>
            <a:pPr marL="914400" lvl="0" indent="-280988" algn="justLow" rtl="1">
              <a:buFont typeface="+mj-lt"/>
              <a:buAutoNum type="arabicParenR"/>
            </a:pPr>
            <a:endParaRPr lang="ar-EG" sz="1600" dirty="0">
              <a:cs typeface="Mudir MT" pitchFamily="2" charset="-78"/>
            </a:endParaRPr>
          </a:p>
          <a:p>
            <a:pPr marL="514350" lvl="0" indent="-285750" algn="justLow" rtl="1">
              <a:buFont typeface="Wingdings" panose="05000000000000000000" pitchFamily="2" charset="2"/>
              <a:buChar char="q"/>
            </a:pPr>
            <a:endParaRPr lang="ar-EG" sz="1800" dirty="0" smtClean="0"/>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6739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barn(inVertical)">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5" end="5"/>
                                            </p:txEl>
                                          </p:spTgt>
                                        </p:tgtEl>
                                        <p:attrNameLst>
                                          <p:attrName>style.visibility</p:attrName>
                                        </p:attrNameLst>
                                      </p:cBhvr>
                                      <p:to>
                                        <p:strVal val="visible"/>
                                      </p:to>
                                    </p:set>
                                    <p:animEffect transition="in" filter="wipe(right)">
                                      <p:cBhvr>
                                        <p:cTn id="11" dur="500"/>
                                        <p:tgtEl>
                                          <p:spTgt spid="33">
                                            <p:txEl>
                                              <p:pRg st="5" end="5"/>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6" end="6"/>
                                            </p:txEl>
                                          </p:spTgt>
                                        </p:tgtEl>
                                        <p:attrNameLst>
                                          <p:attrName>style.visibility</p:attrName>
                                        </p:attrNameLst>
                                      </p:cBhvr>
                                      <p:to>
                                        <p:strVal val="visible"/>
                                      </p:to>
                                    </p:set>
                                    <p:animEffect transition="in" filter="wipe(right)">
                                      <p:cBhvr>
                                        <p:cTn id="15" dur="500"/>
                                        <p:tgtEl>
                                          <p:spTgt spid="33">
                                            <p:txEl>
                                              <p:pRg st="6" end="6"/>
                                            </p:txEl>
                                          </p:spTgt>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33">
                                            <p:txEl>
                                              <p:pRg st="7" end="7"/>
                                            </p:txEl>
                                          </p:spTgt>
                                        </p:tgtEl>
                                        <p:attrNameLst>
                                          <p:attrName>style.visibility</p:attrName>
                                        </p:attrNameLst>
                                      </p:cBhvr>
                                      <p:to>
                                        <p:strVal val="visible"/>
                                      </p:to>
                                    </p:set>
                                    <p:animEffect transition="in" filter="wipe(right)">
                                      <p:cBhvr>
                                        <p:cTn id="19" dur="500"/>
                                        <p:tgtEl>
                                          <p:spTgt spid="33">
                                            <p:txEl>
                                              <p:pRg st="7" end="7"/>
                                            </p:txEl>
                                          </p:spTgt>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33">
                                            <p:txEl>
                                              <p:pRg st="8" end="8"/>
                                            </p:txEl>
                                          </p:spTgt>
                                        </p:tgtEl>
                                        <p:attrNameLst>
                                          <p:attrName>style.visibility</p:attrName>
                                        </p:attrNameLst>
                                      </p:cBhvr>
                                      <p:to>
                                        <p:strVal val="visible"/>
                                      </p:to>
                                    </p:set>
                                    <p:animEffect transition="in" filter="wipe(right)">
                                      <p:cBhvr>
                                        <p:cTn id="23" dur="500"/>
                                        <p:tgtEl>
                                          <p:spTgt spid="3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21</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الكتاب </a:t>
            </a:r>
            <a:r>
              <a:rPr lang="ar-KW" sz="2000" b="1" dirty="0">
                <a:solidFill>
                  <a:srgbClr val="002060"/>
                </a:solidFill>
                <a:latin typeface="Times New Roman" panose="02020603050405020304" pitchFamily="18" charset="0"/>
                <a:cs typeface="Times New Roman" panose="02020603050405020304" pitchFamily="18" charset="0"/>
              </a:rPr>
              <a:t>الخامس عشر من اللائحة التنفيذية لهيئة أسواق المال بشأن قواعد </a:t>
            </a:r>
            <a:r>
              <a:rPr lang="ar-KW" sz="2000" b="1" dirty="0" err="1">
                <a:solidFill>
                  <a:srgbClr val="002060"/>
                </a:solidFill>
                <a:latin typeface="Times New Roman" panose="02020603050405020304" pitchFamily="18" charset="0"/>
                <a:cs typeface="Times New Roman" panose="02020603050405020304" pitchFamily="18" charset="0"/>
              </a:rPr>
              <a:t>حوكمة</a:t>
            </a:r>
            <a:r>
              <a:rPr lang="ar-KW" sz="2000" b="1" dirty="0">
                <a:solidFill>
                  <a:srgbClr val="002060"/>
                </a:solidFill>
                <a:latin typeface="Times New Roman" panose="02020603050405020304" pitchFamily="18" charset="0"/>
                <a:cs typeface="Times New Roman" panose="02020603050405020304" pitchFamily="18" charset="0"/>
              </a:rPr>
              <a:t> الشركات </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685800" lvl="0" indent="-342900" algn="justLow" rtl="1">
              <a:lnSpc>
                <a:spcPct val="150000"/>
              </a:lnSpc>
              <a:buFont typeface="Courier New" panose="02070309020205020404" pitchFamily="49" charset="0"/>
              <a:buChar char="o"/>
            </a:pPr>
            <a:r>
              <a:rPr lang="ar-SA" sz="1800" dirty="0"/>
              <a:t>تنقسم الطبيعة القانونية لقواعد </a:t>
            </a:r>
            <a:r>
              <a:rPr lang="ar-SA" sz="1800" dirty="0" err="1"/>
              <a:t>حوكمة</a:t>
            </a:r>
            <a:r>
              <a:rPr lang="ar-SA" sz="1800" dirty="0"/>
              <a:t> الشركات المنصوص عليها في الكتاب الخامس عشر من اللائحة التنفيذية لقانون هيئة أسواق المال إلى قسمين:</a:t>
            </a:r>
            <a:endParaRPr lang="ar-EG" sz="1800" dirty="0"/>
          </a:p>
          <a:p>
            <a:pPr marL="800100" lvl="0" indent="-342900" algn="justLow" rtl="1">
              <a:buFont typeface="Wingdings" panose="05000000000000000000" pitchFamily="2" charset="2"/>
              <a:buChar char="§"/>
            </a:pPr>
            <a:r>
              <a:rPr lang="ar-EG" sz="1800" dirty="0" smtClean="0"/>
              <a:t>قواعد </a:t>
            </a:r>
            <a:r>
              <a:rPr lang="ar-EG" sz="1800" dirty="0" err="1"/>
              <a:t>الحوكمة</a:t>
            </a:r>
            <a:r>
              <a:rPr lang="ar-EG" sz="1800" dirty="0"/>
              <a:t> التي يكون الالتزام بتطبيقها نسبي حيث تخضع لمبدأ الالتزام أو </a:t>
            </a:r>
            <a:r>
              <a:rPr lang="ar-EG" sz="1800" dirty="0" smtClean="0"/>
              <a:t>التفسير</a:t>
            </a:r>
            <a:r>
              <a:rPr lang="en-GB" sz="1800" dirty="0" smtClean="0">
                <a:latin typeface="Times New Roman" panose="02020603050405020304" pitchFamily="18" charset="0"/>
                <a:cs typeface="Times New Roman" panose="02020603050405020304" pitchFamily="18" charset="0"/>
              </a:rPr>
              <a:t>Comply </a:t>
            </a:r>
            <a:r>
              <a:rPr lang="en-GB" sz="1800" dirty="0">
                <a:latin typeface="Times New Roman" panose="02020603050405020304" pitchFamily="18" charset="0"/>
                <a:cs typeface="Times New Roman" panose="02020603050405020304" pitchFamily="18" charset="0"/>
              </a:rPr>
              <a:t>or Explain </a:t>
            </a:r>
            <a:r>
              <a:rPr lang="ar-EG" sz="1800" dirty="0" smtClean="0"/>
              <a:t>وهي:</a:t>
            </a:r>
          </a:p>
          <a:p>
            <a:pPr marL="800100" lvl="0" indent="-342900" algn="justLow" rtl="1">
              <a:buFont typeface="Wingdings" panose="05000000000000000000" pitchFamily="2" charset="2"/>
              <a:buChar char="§"/>
            </a:pPr>
            <a:endParaRPr lang="ar-EG" sz="400" dirty="0" smtClean="0"/>
          </a:p>
          <a:p>
            <a:pPr marL="976312" lvl="0" indent="-342900" algn="justLow" rtl="1">
              <a:lnSpc>
                <a:spcPct val="150000"/>
              </a:lnSpc>
              <a:buFont typeface="+mj-lt"/>
              <a:buAutoNum type="arabicParenR" startAt="5"/>
            </a:pPr>
            <a:r>
              <a:rPr lang="ar-EG" sz="1600" dirty="0">
                <a:cs typeface="Mudir MT" pitchFamily="2" charset="-78"/>
              </a:rPr>
              <a:t>القاعدة التاسعة: إدراك دور أصحاب المصالح.</a:t>
            </a:r>
          </a:p>
          <a:p>
            <a:pPr marL="914400" lvl="0" indent="-280988" algn="justLow" rtl="1">
              <a:lnSpc>
                <a:spcPct val="150000"/>
              </a:lnSpc>
              <a:buFont typeface="+mj-lt"/>
              <a:buAutoNum type="arabicParenR" startAt="5"/>
            </a:pPr>
            <a:r>
              <a:rPr lang="ar-EG" sz="1600" dirty="0">
                <a:cs typeface="Mudir MT" pitchFamily="2" charset="-78"/>
              </a:rPr>
              <a:t>القاعدة العاشرة: تعزيز وتحسين الأداء</a:t>
            </a:r>
            <a:r>
              <a:rPr lang="ar-EG" sz="1600" dirty="0" smtClean="0">
                <a:cs typeface="Mudir MT" pitchFamily="2" charset="-78"/>
              </a:rPr>
              <a:t>.</a:t>
            </a:r>
          </a:p>
          <a:p>
            <a:pPr marL="914400" lvl="0" indent="-280988" algn="justLow" rtl="1">
              <a:lnSpc>
                <a:spcPct val="150000"/>
              </a:lnSpc>
              <a:buFont typeface="+mj-lt"/>
              <a:buAutoNum type="arabicParenR" startAt="5"/>
            </a:pPr>
            <a:r>
              <a:rPr lang="ar-EG" sz="1600" dirty="0" smtClean="0">
                <a:cs typeface="Mudir MT" pitchFamily="2" charset="-78"/>
              </a:rPr>
              <a:t>القاعدة </a:t>
            </a:r>
            <a:r>
              <a:rPr lang="ar-EG" sz="1600" dirty="0">
                <a:cs typeface="Mudir MT" pitchFamily="2" charset="-78"/>
              </a:rPr>
              <a:t>الحادية عشر: التركيز على أهمية المسؤولية </a:t>
            </a:r>
            <a:r>
              <a:rPr lang="ar-EG" sz="1600" dirty="0" smtClean="0">
                <a:cs typeface="Mudir MT" pitchFamily="2" charset="-78"/>
              </a:rPr>
              <a:t>الاجتماعية.</a:t>
            </a:r>
          </a:p>
          <a:p>
            <a:pPr marL="914400" lvl="0" indent="-280988" algn="justLow" rtl="1">
              <a:buFont typeface="+mj-lt"/>
              <a:buAutoNum type="arabicParenR" startAt="5"/>
            </a:pPr>
            <a:endParaRPr lang="ar-EG" sz="1600" dirty="0">
              <a:cs typeface="Mudir MT" pitchFamily="2" charset="-78"/>
            </a:endParaRPr>
          </a:p>
          <a:p>
            <a:pPr marL="514350" lvl="0" indent="-285750" algn="justLow" rtl="1">
              <a:buFont typeface="Wingdings" panose="05000000000000000000" pitchFamily="2" charset="2"/>
              <a:buChar char="q"/>
            </a:pPr>
            <a:endParaRPr lang="ar-EG" sz="1800" dirty="0" smtClean="0"/>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6"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4092178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3">
                                            <p:txEl>
                                              <p:pRg st="5" end="5"/>
                                            </p:txEl>
                                          </p:spTgt>
                                        </p:tgtEl>
                                        <p:attrNameLst>
                                          <p:attrName>style.visibility</p:attrName>
                                        </p:attrNameLst>
                                      </p:cBhvr>
                                      <p:to>
                                        <p:strVal val="visible"/>
                                      </p:to>
                                    </p:set>
                                    <p:animEffect transition="in" filter="wipe(right)">
                                      <p:cBhvr>
                                        <p:cTn id="7" dur="500"/>
                                        <p:tgtEl>
                                          <p:spTgt spid="33">
                                            <p:txEl>
                                              <p:pRg st="5" end="5"/>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6" end="6"/>
                                            </p:txEl>
                                          </p:spTgt>
                                        </p:tgtEl>
                                        <p:attrNameLst>
                                          <p:attrName>style.visibility</p:attrName>
                                        </p:attrNameLst>
                                      </p:cBhvr>
                                      <p:to>
                                        <p:strVal val="visible"/>
                                      </p:to>
                                    </p:set>
                                    <p:animEffect transition="in" filter="wipe(right)">
                                      <p:cBhvr>
                                        <p:cTn id="11" dur="500"/>
                                        <p:tgtEl>
                                          <p:spTgt spid="33">
                                            <p:txEl>
                                              <p:pRg st="6" end="6"/>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7" end="7"/>
                                            </p:txEl>
                                          </p:spTgt>
                                        </p:tgtEl>
                                        <p:attrNameLst>
                                          <p:attrName>style.visibility</p:attrName>
                                        </p:attrNameLst>
                                      </p:cBhvr>
                                      <p:to>
                                        <p:strVal val="visible"/>
                                      </p:to>
                                    </p:set>
                                    <p:animEffect transition="in" filter="wipe(right)">
                                      <p:cBhvr>
                                        <p:cTn id="15" dur="500"/>
                                        <p:tgtEl>
                                          <p:spTgt spid="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7800" y="838200"/>
            <a:ext cx="7620000" cy="838200"/>
          </a:xfrm>
        </p:spPr>
        <p:txBody>
          <a:bodyPr>
            <a:noAutofit/>
          </a:bodyPr>
          <a:lstStyle/>
          <a:p>
            <a:pPr algn="ctr"/>
            <a: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ثانياً: </a:t>
            </a: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التحديات التي تواجه تطبيق </a:t>
            </a:r>
            <a:r>
              <a:rPr lang="ar-EG" altLang="ar-EG" sz="32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حوكمة</a:t>
            </a: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 الشركات في دولة </a:t>
            </a:r>
            <a: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الكويت</a:t>
            </a:r>
            <a:b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br>
            <a:endParaRPr lang="ar-EG" sz="3200" dirty="0">
              <a:solidFill>
                <a:schemeClr val="tx1"/>
              </a:solidFill>
              <a:effectLst>
                <a:outerShdw blurRad="38100" dist="38100" dir="2700000" algn="tl">
                  <a:srgbClr val="000000">
                    <a:alpha val="43137"/>
                  </a:srgbClr>
                </a:outerShdw>
              </a:effectLst>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16667" t="27778" r="19445" b="27778"/>
          <a:stretch/>
        </p:blipFill>
        <p:spPr>
          <a:xfrm>
            <a:off x="0" y="4648200"/>
            <a:ext cx="1447800" cy="762000"/>
          </a:xfrm>
          <a:prstGeom prst="rect">
            <a:avLst/>
          </a:prstGeom>
        </p:spPr>
      </p:pic>
    </p:spTree>
    <p:extLst>
      <p:ext uri="{BB962C8B-B14F-4D97-AF65-F5344CB8AC3E}">
        <p14:creationId xmlns:p14="http://schemas.microsoft.com/office/powerpoint/2010/main" val="1238433241"/>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23</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514350" lvl="0" indent="-285750" algn="justLow" rtl="1">
              <a:lnSpc>
                <a:spcPct val="200000"/>
              </a:lnSpc>
              <a:buFont typeface="Wingdings" panose="05000000000000000000" pitchFamily="2" charset="2"/>
              <a:buChar char="q"/>
            </a:pPr>
            <a:r>
              <a:rPr lang="ar-EG" sz="1600" dirty="0">
                <a:cs typeface="Mudir MT" pitchFamily="2" charset="-78"/>
              </a:rPr>
              <a:t>التشابك بالاختصاصات المتعلقة بالرقابة على الشركات بين هيئة </a:t>
            </a:r>
            <a:r>
              <a:rPr lang="ar-EG" sz="1600" dirty="0" smtClean="0">
                <a:cs typeface="Mudir MT" pitchFamily="2" charset="-78"/>
              </a:rPr>
              <a:t>أسواق </a:t>
            </a:r>
            <a:r>
              <a:rPr lang="ar-EG" sz="1600" dirty="0">
                <a:cs typeface="Mudir MT" pitchFamily="2" charset="-78"/>
              </a:rPr>
              <a:t>المال و ووزارة التجارة والصناعة وبنك الكويت </a:t>
            </a:r>
            <a:r>
              <a:rPr lang="ar-EG" sz="1600" dirty="0" smtClean="0">
                <a:cs typeface="Mudir MT" pitchFamily="2" charset="-78"/>
              </a:rPr>
              <a:t>المركزي.</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التطبيق المناسب للقوانين واللوائح ذات العلاقة </a:t>
            </a:r>
            <a:r>
              <a:rPr lang="ar-EG" sz="1600" dirty="0" err="1">
                <a:cs typeface="Mudir MT" pitchFamily="2" charset="-78"/>
              </a:rPr>
              <a:t>بحوكمة</a:t>
            </a:r>
            <a:r>
              <a:rPr lang="ar-EG" sz="1600" dirty="0">
                <a:cs typeface="Mudir MT" pitchFamily="2" charset="-78"/>
              </a:rPr>
              <a:t> </a:t>
            </a:r>
            <a:r>
              <a:rPr lang="ar-EG" sz="1600" dirty="0" smtClean="0">
                <a:cs typeface="Mudir MT" pitchFamily="2" charset="-78"/>
              </a:rPr>
              <a:t>الشركات.</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الملكيات المركزة في الشركات وأسبابها (شركات عائلية, خصخصة، الشركات التي يتم تأسيسها بمبادرة حكومية</a:t>
            </a:r>
            <a:r>
              <a:rPr lang="ar-EG" sz="1600" dirty="0" smtClean="0">
                <a:cs typeface="Mudir MT" pitchFamily="2" charset="-78"/>
              </a:rPr>
              <a:t>).</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التحديات المتعلقة بتعيين الأعضاء </a:t>
            </a:r>
            <a:r>
              <a:rPr lang="ar-EG" sz="1600" dirty="0" smtClean="0">
                <a:cs typeface="Mudir MT" pitchFamily="2" charset="-78"/>
              </a:rPr>
              <a:t>المستقلين.</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تشكيل اللجان المنبثقة من مجلس إدارة الشركة والمساعدة لتطبيق </a:t>
            </a:r>
            <a:r>
              <a:rPr lang="ar-EG" sz="1600" dirty="0" err="1">
                <a:cs typeface="Mudir MT" pitchFamily="2" charset="-78"/>
              </a:rPr>
              <a:t>الحوكمة</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التصويت </a:t>
            </a:r>
            <a:r>
              <a:rPr lang="ar-EG" sz="1600" dirty="0" smtClean="0">
                <a:cs typeface="Mudir MT" pitchFamily="2" charset="-78"/>
              </a:rPr>
              <a:t>التراكمي.</a:t>
            </a:r>
            <a:endParaRPr lang="ar-EG" sz="1600" dirty="0">
              <a:cs typeface="Mudir MT" pitchFamily="2" charset="-78"/>
            </a:endParaRPr>
          </a:p>
          <a:p>
            <a:pPr marL="514350" lvl="0" indent="-285750" algn="justLow" rtl="1">
              <a:lnSpc>
                <a:spcPct val="200000"/>
              </a:lnSpc>
              <a:buFont typeface="Wingdings" panose="05000000000000000000" pitchFamily="2" charset="2"/>
              <a:buChar char="q"/>
            </a:pPr>
            <a:r>
              <a:rPr lang="ar-EG" sz="1600" dirty="0">
                <a:cs typeface="Mudir MT" pitchFamily="2" charset="-78"/>
              </a:rPr>
              <a:t>ثقافة المساهمين ومفهوم </a:t>
            </a:r>
            <a:r>
              <a:rPr lang="ar-EG" sz="1600" dirty="0" err="1">
                <a:cs typeface="Mudir MT" pitchFamily="2" charset="-78"/>
              </a:rPr>
              <a:t>حوكمة</a:t>
            </a:r>
            <a:r>
              <a:rPr lang="ar-EG" sz="1600" dirty="0">
                <a:cs typeface="Mudir MT" pitchFamily="2" charset="-78"/>
              </a:rPr>
              <a:t> </a:t>
            </a:r>
            <a:r>
              <a:rPr lang="ar-EG" sz="1600" dirty="0" smtClean="0">
                <a:cs typeface="Mudir MT" pitchFamily="2" charset="-78"/>
              </a:rPr>
              <a:t>الشركات.</a:t>
            </a:r>
            <a:endParaRPr lang="ar-EG" sz="16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35" name="Rectangle 4"/>
          <p:cNvSpPr>
            <a:spLocks noChangeArrowheads="1"/>
          </p:cNvSpPr>
          <p:nvPr/>
        </p:nvSpPr>
        <p:spPr bwMode="auto">
          <a:xfrm>
            <a:off x="7181088" y="1603248"/>
            <a:ext cx="1810512" cy="487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tx1"/>
              </a:buClr>
              <a:buFont typeface="Wingdings" panose="05000000000000000000" pitchFamily="2" charset="2"/>
              <a:buChar char=""/>
            </a:pPr>
            <a:r>
              <a:rPr lang="ar-EG" altLang="ar-EG" sz="1600" b="1" dirty="0"/>
              <a:t>الاطار التشريعي والرقابي </a:t>
            </a:r>
            <a:r>
              <a:rPr lang="ar-EG" altLang="ar-EG" sz="1600" b="1" dirty="0" err="1"/>
              <a:t>لحوكمة</a:t>
            </a:r>
            <a:r>
              <a:rPr lang="ar-EG" altLang="ar-EG" sz="1600" b="1" dirty="0"/>
              <a:t> الشركات في دولة الكويت.</a:t>
            </a:r>
          </a:p>
          <a:p>
            <a:pPr marL="285750" indent="-285750" algn="justLow" rtl="1">
              <a:spcBef>
                <a:spcPct val="50000"/>
              </a:spcBef>
              <a:spcAft>
                <a:spcPct val="100000"/>
              </a:spcAft>
              <a:buFont typeface="Wingdings" panose="05000000000000000000" pitchFamily="2" charset="2"/>
              <a:buChar char=""/>
            </a:pPr>
            <a:r>
              <a:rPr lang="ar-KW" sz="1600" b="1" dirty="0">
                <a:solidFill>
                  <a:srgbClr val="DD8047"/>
                </a:solidFill>
              </a:rPr>
              <a:t>التحديات التي تواجه تطبيق </a:t>
            </a:r>
            <a:r>
              <a:rPr lang="ar-KW" sz="1600" b="1" dirty="0" err="1">
                <a:solidFill>
                  <a:srgbClr val="DD8047"/>
                </a:solidFill>
              </a:rPr>
              <a:t>حوكمة</a:t>
            </a:r>
            <a:r>
              <a:rPr lang="ar-KW" sz="1600" b="1" dirty="0">
                <a:solidFill>
                  <a:srgbClr val="DD8047"/>
                </a:solidFill>
              </a:rPr>
              <a:t> الشركات في دولة الكويت</a:t>
            </a:r>
            <a:r>
              <a:rPr lang="ar-EG" sz="1600" b="1" dirty="0">
                <a:solidFill>
                  <a:srgbClr val="DD8047"/>
                </a:solidFill>
              </a:rPr>
              <a:t>.</a:t>
            </a:r>
          </a:p>
          <a:p>
            <a:pPr marL="285750" indent="-285750" algn="justLow" rtl="1">
              <a:spcBef>
                <a:spcPct val="50000"/>
              </a:spcBef>
              <a:spcAft>
                <a:spcPct val="100000"/>
              </a:spcAft>
              <a:buFont typeface="Wingdings" panose="05000000000000000000" pitchFamily="2" charset="2"/>
              <a:buChar char=""/>
            </a:pPr>
            <a:r>
              <a:rPr lang="ar-KW" sz="1600" b="1" dirty="0" smtClean="0"/>
              <a:t>دور </a:t>
            </a:r>
            <a:r>
              <a:rPr lang="ar-KW" sz="1600" b="1" dirty="0"/>
              <a:t>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24330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animEffect transition="in" filter="wipe(right)">
                                      <p:cBhvr>
                                        <p:cTn id="7" dur="500"/>
                                        <p:tgtEl>
                                          <p:spTgt spid="35">
                                            <p:txEl>
                                              <p:pRg st="0" end="0"/>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animEffect transition="in" filter="wipe(right)">
                                      <p:cBhvr>
                                        <p:cTn id="11" dur="500"/>
                                        <p:tgtEl>
                                          <p:spTgt spid="35">
                                            <p:txEl>
                                              <p:pRg st="2" end="2"/>
                                            </p:txEl>
                                          </p:spTgt>
                                        </p:tgtEl>
                                      </p:cBhvr>
                                    </p:animEffect>
                                  </p:childTnLst>
                                </p:cTn>
                              </p:par>
                            </p:childTnLst>
                          </p:cTn>
                        </p:par>
                        <p:par>
                          <p:cTn id="12" fill="hold">
                            <p:stCondLst>
                              <p:cond delay="1000"/>
                            </p:stCondLst>
                            <p:childTnLst>
                              <p:par>
                                <p:cTn id="13" presetID="18" presetClass="emph" presetSubtype="0" fill="hold" nodeType="afterEffect">
                                  <p:stCondLst>
                                    <p:cond delay="0"/>
                                  </p:stCondLst>
                                  <p:iterate type="lt">
                                    <p:tmPct val="4000"/>
                                  </p:iterate>
                                  <p:childTnLst>
                                    <p:set>
                                      <p:cBhvr override="childStyle">
                                        <p:cTn id="14" dur="500" fill="hold"/>
                                        <p:tgtEl>
                                          <p:spTgt spid="35">
                                            <p:txEl>
                                              <p:pRg st="1" end="1"/>
                                            </p:txEl>
                                          </p:spTgt>
                                        </p:tgtEl>
                                        <p:attrNameLst>
                                          <p:attrName>style.textDecorationUnderline</p:attrName>
                                        </p:attrNameLst>
                                      </p:cBhvr>
                                      <p:to>
                                        <p:strVal val="true"/>
                                      </p:to>
                                    </p:set>
                                  </p:childTnLst>
                                </p:cTn>
                              </p:par>
                            </p:childTnLst>
                          </p:cTn>
                        </p:par>
                        <p:par>
                          <p:cTn id="15" fill="hold">
                            <p:stCondLst>
                              <p:cond delay="2420"/>
                            </p:stCondLst>
                            <p:childTnLst>
                              <p:par>
                                <p:cTn id="16" presetID="22" presetClass="entr" presetSubtype="2" fill="hold" nodeType="afterEffect">
                                  <p:stCondLst>
                                    <p:cond delay="0"/>
                                  </p:stCondLst>
                                  <p:childTnLst>
                                    <p:set>
                                      <p:cBhvr>
                                        <p:cTn id="17" dur="1" fill="hold">
                                          <p:stCondLst>
                                            <p:cond delay="0"/>
                                          </p:stCondLst>
                                        </p:cTn>
                                        <p:tgtEl>
                                          <p:spTgt spid="33">
                                            <p:txEl>
                                              <p:pRg st="0" end="0"/>
                                            </p:txEl>
                                          </p:spTgt>
                                        </p:tgtEl>
                                        <p:attrNameLst>
                                          <p:attrName>style.visibility</p:attrName>
                                        </p:attrNameLst>
                                      </p:cBhvr>
                                      <p:to>
                                        <p:strVal val="visible"/>
                                      </p:to>
                                    </p:set>
                                    <p:animEffect transition="in" filter="wipe(right)">
                                      <p:cBhvr>
                                        <p:cTn id="18" dur="500"/>
                                        <p:tgtEl>
                                          <p:spTgt spid="33">
                                            <p:txEl>
                                              <p:pRg st="0" end="0"/>
                                            </p:txEl>
                                          </p:spTgt>
                                        </p:tgtEl>
                                      </p:cBhvr>
                                    </p:animEffect>
                                  </p:childTnLst>
                                </p:cTn>
                              </p:par>
                            </p:childTnLst>
                          </p:cTn>
                        </p:par>
                        <p:par>
                          <p:cTn id="19" fill="hold">
                            <p:stCondLst>
                              <p:cond delay="2920"/>
                            </p:stCondLst>
                            <p:childTnLst>
                              <p:par>
                                <p:cTn id="20" presetID="22" presetClass="entr" presetSubtype="2" fill="hold" nodeType="afterEffect">
                                  <p:stCondLst>
                                    <p:cond delay="0"/>
                                  </p:stCondLst>
                                  <p:childTnLst>
                                    <p:set>
                                      <p:cBhvr>
                                        <p:cTn id="21" dur="1" fill="hold">
                                          <p:stCondLst>
                                            <p:cond delay="0"/>
                                          </p:stCondLst>
                                        </p:cTn>
                                        <p:tgtEl>
                                          <p:spTgt spid="33">
                                            <p:txEl>
                                              <p:pRg st="1" end="1"/>
                                            </p:txEl>
                                          </p:spTgt>
                                        </p:tgtEl>
                                        <p:attrNameLst>
                                          <p:attrName>style.visibility</p:attrName>
                                        </p:attrNameLst>
                                      </p:cBhvr>
                                      <p:to>
                                        <p:strVal val="visible"/>
                                      </p:to>
                                    </p:set>
                                    <p:animEffect transition="in" filter="wipe(right)">
                                      <p:cBhvr>
                                        <p:cTn id="22" dur="500"/>
                                        <p:tgtEl>
                                          <p:spTgt spid="33">
                                            <p:txEl>
                                              <p:pRg st="1" end="1"/>
                                            </p:txEl>
                                          </p:spTgt>
                                        </p:tgtEl>
                                      </p:cBhvr>
                                    </p:animEffect>
                                  </p:childTnLst>
                                </p:cTn>
                              </p:par>
                            </p:childTnLst>
                          </p:cTn>
                        </p:par>
                        <p:par>
                          <p:cTn id="23" fill="hold">
                            <p:stCondLst>
                              <p:cond delay="3420"/>
                            </p:stCondLst>
                            <p:childTnLst>
                              <p:par>
                                <p:cTn id="24" presetID="22" presetClass="entr" presetSubtype="2" fill="hold" nodeType="afterEffect">
                                  <p:stCondLst>
                                    <p:cond delay="0"/>
                                  </p:stCondLst>
                                  <p:childTnLst>
                                    <p:set>
                                      <p:cBhvr>
                                        <p:cTn id="25" dur="1" fill="hold">
                                          <p:stCondLst>
                                            <p:cond delay="0"/>
                                          </p:stCondLst>
                                        </p:cTn>
                                        <p:tgtEl>
                                          <p:spTgt spid="33">
                                            <p:txEl>
                                              <p:pRg st="2" end="2"/>
                                            </p:txEl>
                                          </p:spTgt>
                                        </p:tgtEl>
                                        <p:attrNameLst>
                                          <p:attrName>style.visibility</p:attrName>
                                        </p:attrNameLst>
                                      </p:cBhvr>
                                      <p:to>
                                        <p:strVal val="visible"/>
                                      </p:to>
                                    </p:set>
                                    <p:animEffect transition="in" filter="wipe(right)">
                                      <p:cBhvr>
                                        <p:cTn id="26" dur="500"/>
                                        <p:tgtEl>
                                          <p:spTgt spid="33">
                                            <p:txEl>
                                              <p:pRg st="2" end="2"/>
                                            </p:txEl>
                                          </p:spTgt>
                                        </p:tgtEl>
                                      </p:cBhvr>
                                    </p:animEffect>
                                  </p:childTnLst>
                                </p:cTn>
                              </p:par>
                            </p:childTnLst>
                          </p:cTn>
                        </p:par>
                        <p:par>
                          <p:cTn id="27" fill="hold">
                            <p:stCondLst>
                              <p:cond delay="3920"/>
                            </p:stCondLst>
                            <p:childTnLst>
                              <p:par>
                                <p:cTn id="28" presetID="22" presetClass="entr" presetSubtype="2" fill="hold" nodeType="afterEffect">
                                  <p:stCondLst>
                                    <p:cond delay="0"/>
                                  </p:stCondLst>
                                  <p:childTnLst>
                                    <p:set>
                                      <p:cBhvr>
                                        <p:cTn id="29" dur="1" fill="hold">
                                          <p:stCondLst>
                                            <p:cond delay="0"/>
                                          </p:stCondLst>
                                        </p:cTn>
                                        <p:tgtEl>
                                          <p:spTgt spid="33">
                                            <p:txEl>
                                              <p:pRg st="3" end="3"/>
                                            </p:txEl>
                                          </p:spTgt>
                                        </p:tgtEl>
                                        <p:attrNameLst>
                                          <p:attrName>style.visibility</p:attrName>
                                        </p:attrNameLst>
                                      </p:cBhvr>
                                      <p:to>
                                        <p:strVal val="visible"/>
                                      </p:to>
                                    </p:set>
                                    <p:animEffect transition="in" filter="wipe(right)">
                                      <p:cBhvr>
                                        <p:cTn id="30" dur="500"/>
                                        <p:tgtEl>
                                          <p:spTgt spid="33">
                                            <p:txEl>
                                              <p:pRg st="3" end="3"/>
                                            </p:txEl>
                                          </p:spTgt>
                                        </p:tgtEl>
                                      </p:cBhvr>
                                    </p:animEffect>
                                  </p:childTnLst>
                                </p:cTn>
                              </p:par>
                            </p:childTnLst>
                          </p:cTn>
                        </p:par>
                        <p:par>
                          <p:cTn id="31" fill="hold">
                            <p:stCondLst>
                              <p:cond delay="4420"/>
                            </p:stCondLst>
                            <p:childTnLst>
                              <p:par>
                                <p:cTn id="32" presetID="22" presetClass="entr" presetSubtype="2" fill="hold" nodeType="afterEffect">
                                  <p:stCondLst>
                                    <p:cond delay="0"/>
                                  </p:stCondLst>
                                  <p:childTnLst>
                                    <p:set>
                                      <p:cBhvr>
                                        <p:cTn id="33" dur="1" fill="hold">
                                          <p:stCondLst>
                                            <p:cond delay="0"/>
                                          </p:stCondLst>
                                        </p:cTn>
                                        <p:tgtEl>
                                          <p:spTgt spid="33">
                                            <p:txEl>
                                              <p:pRg st="4" end="4"/>
                                            </p:txEl>
                                          </p:spTgt>
                                        </p:tgtEl>
                                        <p:attrNameLst>
                                          <p:attrName>style.visibility</p:attrName>
                                        </p:attrNameLst>
                                      </p:cBhvr>
                                      <p:to>
                                        <p:strVal val="visible"/>
                                      </p:to>
                                    </p:set>
                                    <p:animEffect transition="in" filter="wipe(right)">
                                      <p:cBhvr>
                                        <p:cTn id="34" dur="500"/>
                                        <p:tgtEl>
                                          <p:spTgt spid="33">
                                            <p:txEl>
                                              <p:pRg st="4" end="4"/>
                                            </p:txEl>
                                          </p:spTgt>
                                        </p:tgtEl>
                                      </p:cBhvr>
                                    </p:animEffect>
                                  </p:childTnLst>
                                </p:cTn>
                              </p:par>
                            </p:childTnLst>
                          </p:cTn>
                        </p:par>
                        <p:par>
                          <p:cTn id="35" fill="hold">
                            <p:stCondLst>
                              <p:cond delay="4920"/>
                            </p:stCondLst>
                            <p:childTnLst>
                              <p:par>
                                <p:cTn id="36" presetID="22" presetClass="entr" presetSubtype="2" fill="hold" nodeType="afterEffect">
                                  <p:stCondLst>
                                    <p:cond delay="0"/>
                                  </p:stCondLst>
                                  <p:childTnLst>
                                    <p:set>
                                      <p:cBhvr>
                                        <p:cTn id="37" dur="1" fill="hold">
                                          <p:stCondLst>
                                            <p:cond delay="0"/>
                                          </p:stCondLst>
                                        </p:cTn>
                                        <p:tgtEl>
                                          <p:spTgt spid="33">
                                            <p:txEl>
                                              <p:pRg st="5" end="5"/>
                                            </p:txEl>
                                          </p:spTgt>
                                        </p:tgtEl>
                                        <p:attrNameLst>
                                          <p:attrName>style.visibility</p:attrName>
                                        </p:attrNameLst>
                                      </p:cBhvr>
                                      <p:to>
                                        <p:strVal val="visible"/>
                                      </p:to>
                                    </p:set>
                                    <p:animEffect transition="in" filter="wipe(right)">
                                      <p:cBhvr>
                                        <p:cTn id="38" dur="500"/>
                                        <p:tgtEl>
                                          <p:spTgt spid="33">
                                            <p:txEl>
                                              <p:pRg st="5" end="5"/>
                                            </p:txEl>
                                          </p:spTgt>
                                        </p:tgtEl>
                                      </p:cBhvr>
                                    </p:animEffect>
                                  </p:childTnLst>
                                </p:cTn>
                              </p:par>
                            </p:childTnLst>
                          </p:cTn>
                        </p:par>
                        <p:par>
                          <p:cTn id="39" fill="hold">
                            <p:stCondLst>
                              <p:cond delay="5420"/>
                            </p:stCondLst>
                            <p:childTnLst>
                              <p:par>
                                <p:cTn id="40" presetID="22" presetClass="entr" presetSubtype="2" fill="hold" nodeType="afterEffect">
                                  <p:stCondLst>
                                    <p:cond delay="0"/>
                                  </p:stCondLst>
                                  <p:childTnLst>
                                    <p:set>
                                      <p:cBhvr>
                                        <p:cTn id="41" dur="1" fill="hold">
                                          <p:stCondLst>
                                            <p:cond delay="0"/>
                                          </p:stCondLst>
                                        </p:cTn>
                                        <p:tgtEl>
                                          <p:spTgt spid="33">
                                            <p:txEl>
                                              <p:pRg st="6" end="6"/>
                                            </p:txEl>
                                          </p:spTgt>
                                        </p:tgtEl>
                                        <p:attrNameLst>
                                          <p:attrName>style.visibility</p:attrName>
                                        </p:attrNameLst>
                                      </p:cBhvr>
                                      <p:to>
                                        <p:strVal val="visible"/>
                                      </p:to>
                                    </p:set>
                                    <p:animEffect transition="in" filter="wipe(right)">
                                      <p:cBhvr>
                                        <p:cTn id="42" dur="500"/>
                                        <p:tgtEl>
                                          <p:spTgt spid="3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7800" y="838200"/>
            <a:ext cx="7620000" cy="838200"/>
          </a:xfrm>
        </p:spPr>
        <p:txBody>
          <a:bodyPr>
            <a:noAutofit/>
          </a:bodyPr>
          <a:lstStyle/>
          <a:p>
            <a:pPr algn="ct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ثالثاً: دور الجهات المختلفة ذات العلاقة (الحكومية والخاصة) في إرساء ممارسات </a:t>
            </a:r>
            <a:r>
              <a:rPr lang="ar-EG" altLang="ar-EG" sz="32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حوكمة</a:t>
            </a: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 الشركات في دولة </a:t>
            </a:r>
            <a: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الكويت</a:t>
            </a:r>
            <a:endPar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16667" t="27778" r="19445" b="27778"/>
          <a:stretch/>
        </p:blipFill>
        <p:spPr>
          <a:xfrm>
            <a:off x="0" y="4648200"/>
            <a:ext cx="1447800" cy="762000"/>
          </a:xfrm>
          <a:prstGeom prst="rect">
            <a:avLst/>
          </a:prstGeom>
        </p:spPr>
      </p:pic>
    </p:spTree>
    <p:extLst>
      <p:ext uri="{BB962C8B-B14F-4D97-AF65-F5344CB8AC3E}">
        <p14:creationId xmlns:p14="http://schemas.microsoft.com/office/powerpoint/2010/main" val="329736679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25</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514350" lvl="0" indent="-285750" algn="justLow" rtl="1">
              <a:lnSpc>
                <a:spcPct val="200000"/>
              </a:lnSpc>
              <a:buFont typeface="Wingdings" panose="05000000000000000000" pitchFamily="2" charset="2"/>
              <a:buChar char="q"/>
            </a:pPr>
            <a:r>
              <a:rPr lang="ar-EG" sz="1600" dirty="0" smtClean="0">
                <a:cs typeface="Mudir MT" pitchFamily="2" charset="-78"/>
              </a:rPr>
              <a:t>هيئة </a:t>
            </a:r>
            <a:r>
              <a:rPr lang="ar-EG" sz="1600" dirty="0">
                <a:cs typeface="Mudir MT" pitchFamily="2" charset="-78"/>
              </a:rPr>
              <a:t>أسواق المال</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وزارة </a:t>
            </a:r>
            <a:r>
              <a:rPr lang="ar-EG" sz="1600" dirty="0">
                <a:cs typeface="Mudir MT" pitchFamily="2" charset="-78"/>
              </a:rPr>
              <a:t>التجارة والصناعة</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بنك </a:t>
            </a:r>
            <a:r>
              <a:rPr lang="ar-EG" sz="1600" dirty="0">
                <a:cs typeface="Mudir MT" pitchFamily="2" charset="-78"/>
              </a:rPr>
              <a:t>الكويت المركزي</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المعهد </a:t>
            </a:r>
            <a:r>
              <a:rPr lang="ar-EG" sz="1600" dirty="0">
                <a:cs typeface="Mudir MT" pitchFamily="2" charset="-78"/>
              </a:rPr>
              <a:t>الكويت للدراسات القضائية والقانونية</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المؤسسات </a:t>
            </a:r>
            <a:r>
              <a:rPr lang="ar-EG" sz="1600" dirty="0">
                <a:cs typeface="Mudir MT" pitchFamily="2" charset="-78"/>
              </a:rPr>
              <a:t>التعليمية في دولة الكويت (الجامعات والمعاهد)</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الشركات </a:t>
            </a:r>
            <a:r>
              <a:rPr lang="ar-EG" sz="1600" dirty="0">
                <a:cs typeface="Mudir MT" pitchFamily="2" charset="-78"/>
              </a:rPr>
              <a:t>الخاصة</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جمعية </a:t>
            </a:r>
            <a:r>
              <a:rPr lang="ar-EG" sz="1600" dirty="0">
                <a:cs typeface="Mudir MT" pitchFamily="2" charset="-78"/>
              </a:rPr>
              <a:t>المحامين الكويتية </a:t>
            </a:r>
          </a:p>
          <a:p>
            <a:pPr marL="514350" lvl="0" indent="-285750" algn="justLow" rtl="1">
              <a:lnSpc>
                <a:spcPct val="200000"/>
              </a:lnSpc>
              <a:buFont typeface="Wingdings" panose="05000000000000000000" pitchFamily="2" charset="2"/>
              <a:buChar char="q"/>
            </a:pPr>
            <a:r>
              <a:rPr lang="ar-EG" sz="1600" dirty="0" smtClean="0">
                <a:cs typeface="Mudir MT" pitchFamily="2" charset="-78"/>
              </a:rPr>
              <a:t>جمعية </a:t>
            </a:r>
            <a:r>
              <a:rPr lang="ar-EG" sz="1600" dirty="0">
                <a:cs typeface="Mudir MT" pitchFamily="2" charset="-78"/>
              </a:rPr>
              <a:t>المحاسبين والمراجعين الكويتية</a:t>
            </a: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35" name="Rectangle 4"/>
          <p:cNvSpPr>
            <a:spLocks noChangeArrowheads="1"/>
          </p:cNvSpPr>
          <p:nvPr/>
        </p:nvSpPr>
        <p:spPr bwMode="auto">
          <a:xfrm>
            <a:off x="7162800" y="1603248"/>
            <a:ext cx="1810512" cy="4873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tx1"/>
              </a:buClr>
              <a:buFont typeface="Wingdings" panose="05000000000000000000" pitchFamily="2" charset="2"/>
              <a:buChar char=""/>
            </a:pPr>
            <a:r>
              <a:rPr lang="ar-EG" altLang="ar-EG" sz="1600" b="1" dirty="0"/>
              <a:t>الاطار التشريعي والرقابي </a:t>
            </a:r>
            <a:r>
              <a:rPr lang="ar-EG" altLang="ar-EG" sz="1600" b="1" dirty="0" err="1"/>
              <a:t>لحوكمة</a:t>
            </a:r>
            <a:r>
              <a:rPr lang="ar-EG" altLang="ar-EG" sz="1600" b="1" dirty="0"/>
              <a:t> الشركات في دولة الكويت.</a:t>
            </a:r>
          </a:p>
          <a:p>
            <a:pPr marL="285750" indent="-285750" algn="justLow" rtl="1">
              <a:spcBef>
                <a:spcPct val="50000"/>
              </a:spcBef>
              <a:spcAft>
                <a:spcPct val="100000"/>
              </a:spcAft>
              <a:buFont typeface="Wingdings" panose="05000000000000000000" pitchFamily="2" charset="2"/>
              <a:buChar char=""/>
            </a:pPr>
            <a:r>
              <a:rPr lang="ar-KW" sz="1600" b="1" dirty="0"/>
              <a:t>التحديات التي تواجه تطبيق </a:t>
            </a:r>
            <a:r>
              <a:rPr lang="ar-KW" sz="1600" b="1" dirty="0" err="1"/>
              <a:t>حوكمة</a:t>
            </a:r>
            <a:r>
              <a:rPr lang="ar-KW" sz="1600" b="1" dirty="0"/>
              <a:t> الشركات في دولة الكويت</a:t>
            </a:r>
            <a:r>
              <a:rPr lang="ar-EG" sz="1600" b="1" dirty="0"/>
              <a:t>.</a:t>
            </a:r>
          </a:p>
          <a:p>
            <a:pPr marL="285750" indent="-285750" algn="justLow" rtl="1">
              <a:spcBef>
                <a:spcPct val="50000"/>
              </a:spcBef>
              <a:spcAft>
                <a:spcPct val="100000"/>
              </a:spcAft>
              <a:buFont typeface="Wingdings" panose="05000000000000000000" pitchFamily="2" charset="2"/>
              <a:buChar char=""/>
            </a:pPr>
            <a:r>
              <a:rPr lang="ar-KW" sz="1600" b="1" dirty="0">
                <a:solidFill>
                  <a:srgbClr val="DD8047"/>
                </a:solidFill>
              </a:rPr>
              <a:t>دور الجهات المختلفة ذات العلاقة (الحكومية والخاصة) في إرساء ممارسات </a:t>
            </a:r>
            <a:r>
              <a:rPr lang="ar-KW" sz="1600" b="1" dirty="0" err="1">
                <a:solidFill>
                  <a:srgbClr val="DD8047"/>
                </a:solidFill>
              </a:rPr>
              <a:t>حوكمة</a:t>
            </a:r>
            <a:r>
              <a:rPr lang="ar-KW" sz="1600" b="1" dirty="0">
                <a:solidFill>
                  <a:srgbClr val="DD8047"/>
                </a:solidFill>
              </a:rPr>
              <a:t> الشركات في دولة الكوي</a:t>
            </a:r>
            <a:r>
              <a:rPr lang="ar-EG" sz="1600" b="1" dirty="0">
                <a:solidFill>
                  <a:srgbClr val="DD8047"/>
                </a:solidFill>
              </a:rPr>
              <a:t>ت.</a:t>
            </a:r>
            <a:endParaRPr lang="en-US" sz="1600" b="1" dirty="0">
              <a:solidFill>
                <a:srgbClr val="DD8047"/>
              </a:solidFill>
            </a:endParaRPr>
          </a:p>
        </p:txBody>
      </p:sp>
    </p:spTree>
    <p:extLst>
      <p:ext uri="{BB962C8B-B14F-4D97-AF65-F5344CB8AC3E}">
        <p14:creationId xmlns:p14="http://schemas.microsoft.com/office/powerpoint/2010/main" val="2988156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animEffect transition="in" filter="wipe(right)">
                                      <p:cBhvr>
                                        <p:cTn id="7" dur="500"/>
                                        <p:tgtEl>
                                          <p:spTgt spid="35">
                                            <p:txEl>
                                              <p:pRg st="0" end="0"/>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animEffect transition="in" filter="wipe(right)">
                                      <p:cBhvr>
                                        <p:cTn id="11" dur="500"/>
                                        <p:tgtEl>
                                          <p:spTgt spid="35">
                                            <p:txEl>
                                              <p:pRg st="1" end="1"/>
                                            </p:txEl>
                                          </p:spTgt>
                                        </p:tgtEl>
                                      </p:cBhvr>
                                    </p:animEffect>
                                  </p:childTnLst>
                                </p:cTn>
                              </p:par>
                            </p:childTnLst>
                          </p:cTn>
                        </p:par>
                        <p:par>
                          <p:cTn id="12" fill="hold">
                            <p:stCondLst>
                              <p:cond delay="1000"/>
                            </p:stCondLst>
                            <p:childTnLst>
                              <p:par>
                                <p:cTn id="13" presetID="18" presetClass="emph" presetSubtype="0" fill="hold" nodeType="afterEffect">
                                  <p:stCondLst>
                                    <p:cond delay="0"/>
                                  </p:stCondLst>
                                  <p:iterate type="lt">
                                    <p:tmPct val="4000"/>
                                  </p:iterate>
                                  <p:childTnLst>
                                    <p:set>
                                      <p:cBhvr override="childStyle">
                                        <p:cTn id="14" dur="500" fill="hold"/>
                                        <p:tgtEl>
                                          <p:spTgt spid="35">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32394" y="5105400"/>
            <a:ext cx="3055645" cy="446276"/>
          </a:xfrm>
          <a:prstGeom prst="rect">
            <a:avLst/>
          </a:prstGeom>
        </p:spPr>
        <p:txBody>
          <a:bodyPr wrap="none">
            <a:spAutoFit/>
            <a:scene3d>
              <a:camera prst="obliqueBottomRight"/>
              <a:lightRig rig="threePt" dir="t"/>
            </a:scene3d>
          </a:bodyPr>
          <a:lstStyle/>
          <a:p>
            <a:pPr algn="ctr" rtl="1">
              <a:lnSpc>
                <a:spcPct val="115000"/>
              </a:lnSpc>
              <a:spcAft>
                <a:spcPts val="1000"/>
              </a:spcAft>
            </a:pPr>
            <a:r>
              <a:rPr lang="ar-KW" sz="2000" b="1" dirty="0">
                <a:solidFill>
                  <a:schemeClr val="bg1"/>
                </a:solidFill>
                <a:cs typeface="DecoType Naskh" panose="02010400000000000000" pitchFamily="2" charset="-78"/>
              </a:rPr>
              <a:t>منتدى </a:t>
            </a:r>
            <a:r>
              <a:rPr lang="ar-KW" sz="2000" b="1" dirty="0" err="1">
                <a:solidFill>
                  <a:schemeClr val="bg1"/>
                </a:solidFill>
                <a:cs typeface="DecoType Naskh" panose="02010400000000000000" pitchFamily="2" charset="-78"/>
              </a:rPr>
              <a:t>حوكمة</a:t>
            </a:r>
            <a:r>
              <a:rPr lang="ar-KW" sz="2000" b="1" dirty="0">
                <a:solidFill>
                  <a:schemeClr val="bg1"/>
                </a:solidFill>
                <a:cs typeface="DecoType Naskh" panose="02010400000000000000" pitchFamily="2" charset="-78"/>
              </a:rPr>
              <a:t> </a:t>
            </a:r>
            <a:r>
              <a:rPr lang="ar-KW" sz="2000" b="1" dirty="0" smtClean="0">
                <a:solidFill>
                  <a:schemeClr val="bg1"/>
                </a:solidFill>
                <a:cs typeface="DecoType Naskh" panose="02010400000000000000" pitchFamily="2" charset="-78"/>
              </a:rPr>
              <a:t>الشركات</a:t>
            </a:r>
            <a:r>
              <a:rPr lang="ar-EG" sz="2000" b="1" dirty="0" smtClean="0">
                <a:solidFill>
                  <a:schemeClr val="bg1"/>
                </a:solidFill>
                <a:cs typeface="DecoType Naskh" panose="02010400000000000000" pitchFamily="2" charset="-78"/>
              </a:rPr>
              <a:t> - هيئة </a:t>
            </a:r>
            <a:r>
              <a:rPr lang="ar-EG" sz="2000" b="1" dirty="0">
                <a:solidFill>
                  <a:schemeClr val="bg1"/>
                </a:solidFill>
                <a:cs typeface="DecoType Naskh" panose="02010400000000000000" pitchFamily="2" charset="-78"/>
              </a:rPr>
              <a:t>أسواق المال</a:t>
            </a:r>
            <a:endParaRPr lang="en-US" sz="2000" b="1" dirty="0">
              <a:solidFill>
                <a:schemeClr val="bg1"/>
              </a:solidFill>
              <a:cs typeface="DecoType Naskh" panose="02010400000000000000" pitchFamily="2" charset="-78"/>
            </a:endParaRPr>
          </a:p>
        </p:txBody>
      </p:sp>
      <p:sp>
        <p:nvSpPr>
          <p:cNvPr id="8" name="Rectangle 7"/>
          <p:cNvSpPr/>
          <p:nvPr/>
        </p:nvSpPr>
        <p:spPr>
          <a:xfrm>
            <a:off x="2615990" y="1143000"/>
            <a:ext cx="3488455" cy="2339102"/>
          </a:xfrm>
          <a:prstGeom prst="rect">
            <a:avLst/>
          </a:prstGeom>
          <a:noFill/>
        </p:spPr>
        <p:txBody>
          <a:bodyPr wrap="none" lIns="91440" tIns="45720" rIns="91440" bIns="45720">
            <a:spAutoFit/>
          </a:bodyPr>
          <a:lstStyle/>
          <a:p>
            <a:pPr algn="ctr" rtl="1">
              <a:lnSpc>
                <a:spcPct val="150000"/>
              </a:lnSpc>
            </a:pPr>
            <a:r>
              <a:rPr lang="ar-EG" altLang="ar-EG" sz="4400" b="1" dirty="0" err="1" smtClean="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rPr>
              <a:t>حوكمة</a:t>
            </a:r>
            <a:r>
              <a:rPr lang="ar-EG" altLang="ar-EG" sz="4400" b="1" dirty="0" smtClean="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rPr>
              <a:t> الشركات</a:t>
            </a:r>
            <a:endParaRPr lang="ar-EG" altLang="ar-EG" sz="4400" b="1" dirty="0">
              <a:ln w="9525">
                <a:solidFill>
                  <a:schemeClr val="bg1"/>
                </a:solidFill>
                <a:prstDash val="solid"/>
              </a:ln>
              <a:effectLst>
                <a:outerShdw blurRad="12700" dist="38100" dir="2700000" algn="tl" rotWithShape="0">
                  <a:schemeClr val="bg1">
                    <a:lumMod val="50000"/>
                  </a:schemeClr>
                </a:outerShdw>
              </a:effectLst>
              <a:latin typeface="Monotype Koufi" pitchFamily="2" charset="-78"/>
              <a:ea typeface="Monotype Koufi" pitchFamily="2" charset="-78"/>
              <a:cs typeface="Monotype Koufi" pitchFamily="2" charset="-78"/>
            </a:endParaRPr>
          </a:p>
          <a:p>
            <a:pPr algn="ctr" rtl="1"/>
            <a:r>
              <a:rPr lang="ar-EG" altLang="ar-EG" sz="4000" b="1" dirty="0" smtClean="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rPr>
              <a:t>متطلبات وآليات تطبيقها</a:t>
            </a:r>
          </a:p>
          <a:p>
            <a:pPr algn="ctr" rtl="1"/>
            <a:r>
              <a:rPr lang="ar-EG" altLang="ar-EG" sz="4000" b="1" dirty="0" smtClean="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rPr>
              <a:t>(التشريعية والرقابية)</a:t>
            </a:r>
            <a:endParaRPr lang="ar-EG" sz="4000" b="1" dirty="0">
              <a:ln w="10160">
                <a:solidFill>
                  <a:schemeClr val="bg1">
                    <a:lumMod val="95000"/>
                    <a:lumOff val="5000"/>
                  </a:schemeClr>
                </a:solidFill>
                <a:prstDash val="solid"/>
              </a:ln>
              <a:solidFill>
                <a:srgbClr val="FFFFFF"/>
              </a:solidFill>
              <a:effectLst>
                <a:outerShdw blurRad="38100" dist="22860" dir="5400000" algn="tl" rotWithShape="0">
                  <a:srgbClr val="000000">
                    <a:alpha val="30000"/>
                  </a:srgbClr>
                </a:outerShdw>
              </a:effectLst>
              <a:latin typeface="Arabic Typesetting" panose="03020402040406030203" pitchFamily="66" charset="-78"/>
              <a:cs typeface="Arabic Typesetting" panose="03020402040406030203" pitchFamily="66" charset="-78"/>
            </a:endParaRPr>
          </a:p>
        </p:txBody>
      </p:sp>
      <p:sp>
        <p:nvSpPr>
          <p:cNvPr id="9" name="Subtitle 6"/>
          <p:cNvSpPr txBox="1">
            <a:spLocks/>
          </p:cNvSpPr>
          <p:nvPr/>
        </p:nvSpPr>
        <p:spPr>
          <a:xfrm>
            <a:off x="2074217" y="3733800"/>
            <a:ext cx="4572000" cy="1371600"/>
          </a:xfrm>
          <a:prstGeom prst="rect">
            <a:avLst/>
          </a:prstGeom>
        </p:spPr>
        <p:txBody>
          <a:bodyPr vert="horz" lIns="91440" tIns="45720" rIns="91440" bIns="45720" rtlCol="0" anchor="t">
            <a:normAutofit/>
          </a:bodyPr>
          <a:lstStyle>
            <a:lvl1pPr marL="0" indent="0" algn="r" defTabSz="457200" rtl="0" eaLnBrk="1" latinLnBrk="0" hangingPunct="1">
              <a:spcBef>
                <a:spcPct val="20000"/>
              </a:spcBef>
              <a:spcAft>
                <a:spcPts val="600"/>
              </a:spcAft>
              <a:buClr>
                <a:schemeClr val="accent1">
                  <a:lumMod val="75000"/>
                </a:schemeClr>
              </a:buClr>
              <a:buSzPct val="145000"/>
              <a:buFont typeface="Arial"/>
              <a:buNone/>
              <a:defRPr sz="18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a:buNone/>
              <a:defRPr sz="1400" kern="1200" cap="none">
                <a:solidFill>
                  <a:schemeClr val="tx1">
                    <a:tint val="75000"/>
                  </a:schemeClr>
                </a:solidFill>
                <a:effectLst/>
                <a:latin typeface="+mn-lt"/>
                <a:ea typeface="+mn-ea"/>
                <a:cs typeface="+mn-cs"/>
              </a:defRPr>
            </a:lvl9pPr>
          </a:lstStyle>
          <a:p>
            <a:pPr algn="ctr" rtl="1"/>
            <a:r>
              <a:rPr lang="ar-EG" sz="3200" b="1" dirty="0" smtClean="0">
                <a:ln>
                  <a:solidFill>
                    <a:schemeClr val="bg1"/>
                  </a:solidFill>
                </a:ln>
                <a:solidFill>
                  <a:schemeClr val="accent4">
                    <a:lumMod val="40000"/>
                    <a:lumOff val="6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د. محمد إبراهيم الوسمي  </a:t>
            </a:r>
            <a:endParaRPr lang="en-US" sz="3200" b="1" dirty="0" smtClean="0">
              <a:ln>
                <a:solidFill>
                  <a:schemeClr val="bg1"/>
                </a:solidFill>
              </a:ln>
              <a:solidFill>
                <a:schemeClr val="accent4">
                  <a:lumMod val="40000"/>
                  <a:lumOff val="6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 name="Rectangle 9"/>
          <p:cNvSpPr/>
          <p:nvPr/>
        </p:nvSpPr>
        <p:spPr>
          <a:xfrm>
            <a:off x="3657600" y="5486400"/>
            <a:ext cx="1515158" cy="446276"/>
          </a:xfrm>
          <a:prstGeom prst="rect">
            <a:avLst/>
          </a:prstGeom>
        </p:spPr>
        <p:txBody>
          <a:bodyPr wrap="none">
            <a:spAutoFit/>
          </a:bodyPr>
          <a:lstStyle/>
          <a:p>
            <a:pPr algn="ctr" rtl="1">
              <a:lnSpc>
                <a:spcPct val="115000"/>
              </a:lnSpc>
              <a:spcAft>
                <a:spcPts val="1000"/>
              </a:spcAft>
            </a:pPr>
            <a:r>
              <a:rPr lang="ar-EG" sz="2000" b="1" dirty="0" smtClean="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20 مارس </a:t>
            </a:r>
            <a:r>
              <a:rPr lang="ar-EG" sz="2000" b="1" dirty="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2016</a:t>
            </a:r>
            <a:endParaRPr lang="en-US" sz="2000" b="1" dirty="0">
              <a:ln>
                <a:solidFill>
                  <a:schemeClr val="bg1">
                    <a:lumMod val="95000"/>
                    <a:lumOff val="5000"/>
                  </a:schemeClr>
                </a:solidFill>
              </a:ln>
              <a:solidFill>
                <a:schemeClr val="tx1">
                  <a:lumMod val="95000"/>
                </a:schemeClr>
              </a:solidFill>
              <a:effectLst>
                <a:outerShdw blurRad="38100" dist="38100" dir="2700000" algn="tl">
                  <a:srgbClr val="000000">
                    <a:alpha val="43137"/>
                  </a:srgbClr>
                </a:outerShdw>
              </a:effectLst>
              <a:latin typeface="Calibri" panose="020F0502020204030204" pitchFamily="34" charset="0"/>
              <a:ea typeface="Monotype Koufi" pitchFamily="2" charset="-78"/>
              <a:cs typeface="Monotype Koufi" pitchFamily="2" charset="-78"/>
            </a:endParaRP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16667" t="27778" r="19445" b="27778"/>
          <a:stretch/>
        </p:blipFill>
        <p:spPr>
          <a:xfrm>
            <a:off x="0" y="6019800"/>
            <a:ext cx="2286000" cy="795130"/>
          </a:xfrm>
          <a:prstGeom prst="rect">
            <a:avLst/>
          </a:prstGeom>
        </p:spPr>
      </p:pic>
      <p:sp>
        <p:nvSpPr>
          <p:cNvPr id="12" name="Rectangle 11"/>
          <p:cNvSpPr/>
          <p:nvPr/>
        </p:nvSpPr>
        <p:spPr>
          <a:xfrm>
            <a:off x="3283647" y="4359735"/>
            <a:ext cx="2153155" cy="517065"/>
          </a:xfrm>
          <a:prstGeom prst="rect">
            <a:avLst/>
          </a:prstGeom>
        </p:spPr>
        <p:txBody>
          <a:bodyPr wrap="none">
            <a:spAutoFit/>
          </a:bodyPr>
          <a:lstStyle/>
          <a:p>
            <a:pPr algn="ctr" rtl="1">
              <a:lnSpc>
                <a:spcPct val="115000"/>
              </a:lnSpc>
              <a:spcAft>
                <a:spcPts val="1000"/>
              </a:spcAft>
            </a:pPr>
            <a:r>
              <a:rPr lang="ar-EG" sz="2400" b="1" dirty="0">
                <a:solidFill>
                  <a:schemeClr val="bg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كلية الحقوق – جامعة الكويت</a:t>
            </a:r>
          </a:p>
        </p:txBody>
      </p:sp>
    </p:spTree>
    <p:extLst>
      <p:ext uri="{BB962C8B-B14F-4D97-AF65-F5344CB8AC3E}">
        <p14:creationId xmlns:p14="http://schemas.microsoft.com/office/powerpoint/2010/main" val="3188029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1600200" y="1066800"/>
            <a:ext cx="7467600" cy="3505200"/>
          </a:xfrm>
        </p:spPr>
        <p:txBody>
          <a:bodyPr>
            <a:noAutofit/>
          </a:bodyPr>
          <a:lstStyle/>
          <a:p>
            <a:pPr lvl="0" algn="r" rtl="1">
              <a:lnSpc>
                <a:spcPct val="150000"/>
              </a:lnSpc>
            </a:pPr>
            <a:r>
              <a:rPr lang="ar-EG" sz="2000" b="1" dirty="0" smtClean="0">
                <a:solidFill>
                  <a:srgbClr val="FF0000"/>
                </a:solidFill>
                <a:latin typeface="Times New Roman" panose="02020603050405020304" pitchFamily="18" charset="0"/>
                <a:cs typeface="Times New Roman" panose="02020603050405020304" pitchFamily="18" charset="0"/>
              </a:rPr>
              <a:t>(1) </a:t>
            </a:r>
            <a:r>
              <a:rPr lang="ar-KW" sz="2000" b="1" dirty="0" smtClean="0">
                <a:solidFill>
                  <a:srgbClr val="FF0000"/>
                </a:solidFill>
                <a:latin typeface="Times New Roman" panose="02020603050405020304" pitchFamily="18" charset="0"/>
                <a:cs typeface="Times New Roman" panose="02020603050405020304" pitchFamily="18" charset="0"/>
              </a:rPr>
              <a:t>المرحلة </a:t>
            </a:r>
            <a:r>
              <a:rPr lang="ar-KW" sz="2000" b="1" dirty="0">
                <a:solidFill>
                  <a:srgbClr val="FF0000"/>
                </a:solidFill>
                <a:latin typeface="Times New Roman" panose="02020603050405020304" pitchFamily="18" charset="0"/>
                <a:cs typeface="Times New Roman" panose="02020603050405020304" pitchFamily="18" charset="0"/>
              </a:rPr>
              <a:t>ما قبل صدور قانون هيئة أسواق المال وقانون الشركات </a:t>
            </a:r>
            <a:r>
              <a:rPr lang="ar-KW" sz="2000" b="1" dirty="0" smtClean="0">
                <a:solidFill>
                  <a:srgbClr val="FF0000"/>
                </a:solidFill>
                <a:latin typeface="Times New Roman" panose="02020603050405020304" pitchFamily="18" charset="0"/>
                <a:cs typeface="Times New Roman" panose="02020603050405020304" pitchFamily="18" charset="0"/>
              </a:rPr>
              <a:t>الجديد</a:t>
            </a:r>
            <a:endParaRPr lang="en-US" sz="2000" b="1" dirty="0" smtClean="0">
              <a:solidFill>
                <a:srgbClr val="FF0000"/>
              </a:solidFill>
              <a:latin typeface="Times New Roman" panose="02020603050405020304" pitchFamily="18" charset="0"/>
              <a:cs typeface="Times New Roman" panose="02020603050405020304" pitchFamily="18" charset="0"/>
            </a:endParaRPr>
          </a:p>
          <a:p>
            <a:pPr marL="457200" indent="-457200" algn="r" rtl="1">
              <a:buFontTx/>
              <a:buChar char="-"/>
            </a:pPr>
            <a:r>
              <a:rPr lang="ar-EG" sz="1600" b="1" dirty="0">
                <a:solidFill>
                  <a:srgbClr val="002060"/>
                </a:solidFill>
                <a:latin typeface="Times New Roman" panose="02020603050405020304" pitchFamily="18" charset="0"/>
                <a:cs typeface="Times New Roman" panose="02020603050405020304" pitchFamily="18" charset="0"/>
              </a:rPr>
              <a:t>قانون الشركات التجارية الكويتي القديم 1960/15.</a:t>
            </a:r>
          </a:p>
          <a:p>
            <a:pPr marL="457200" indent="-457200" algn="r" rtl="1">
              <a:buFontTx/>
              <a:buChar char="-"/>
            </a:pPr>
            <a:r>
              <a:rPr lang="ar-KW" sz="1600" b="1" dirty="0">
                <a:solidFill>
                  <a:srgbClr val="002060"/>
                </a:solidFill>
                <a:latin typeface="Times New Roman" panose="02020603050405020304" pitchFamily="18" charset="0"/>
                <a:cs typeface="Times New Roman" panose="02020603050405020304" pitchFamily="18" charset="0"/>
              </a:rPr>
              <a:t>التعليمات الصادرة من بنك الكويت المركزي بشأن مبادئ الإدارة السليمة للبنوك والمؤسسات المالية</a:t>
            </a:r>
            <a:r>
              <a:rPr lang="ar-EG" sz="1600" b="1" dirty="0">
                <a:solidFill>
                  <a:srgbClr val="002060"/>
                </a:solidFill>
                <a:latin typeface="Times New Roman" panose="02020603050405020304" pitchFamily="18" charset="0"/>
                <a:cs typeface="Times New Roman" panose="02020603050405020304" pitchFamily="18" charset="0"/>
              </a:rPr>
              <a:t> </a:t>
            </a:r>
            <a:r>
              <a:rPr lang="ar-KW" sz="1600" b="1" dirty="0">
                <a:solidFill>
                  <a:srgbClr val="002060"/>
                </a:solidFill>
                <a:latin typeface="Times New Roman" panose="02020603050405020304" pitchFamily="18" charset="0"/>
                <a:cs typeface="Times New Roman" panose="02020603050405020304" pitchFamily="18" charset="0"/>
              </a:rPr>
              <a:t>2004</a:t>
            </a:r>
            <a:r>
              <a:rPr lang="ar-EG" sz="1600" b="1" dirty="0">
                <a:solidFill>
                  <a:srgbClr val="002060"/>
                </a:solidFill>
                <a:latin typeface="Times New Roman" panose="02020603050405020304" pitchFamily="18" charset="0"/>
                <a:cs typeface="Times New Roman" panose="02020603050405020304" pitchFamily="18" charset="0"/>
              </a:rPr>
              <a:t>.</a:t>
            </a:r>
          </a:p>
          <a:p>
            <a:pPr algn="r" rtl="1">
              <a:lnSpc>
                <a:spcPct val="150000"/>
              </a:lnSpc>
            </a:pPr>
            <a:r>
              <a:rPr lang="ar-EG" sz="2000" b="1" dirty="0" smtClean="0">
                <a:solidFill>
                  <a:srgbClr val="FF0000"/>
                </a:solidFill>
                <a:latin typeface="Times New Roman" panose="02020603050405020304" pitchFamily="18" charset="0"/>
                <a:cs typeface="Times New Roman" panose="02020603050405020304" pitchFamily="18" charset="0"/>
              </a:rPr>
              <a:t>(2) </a:t>
            </a:r>
            <a:r>
              <a:rPr lang="ar-KW" sz="2000" b="1" dirty="0" smtClean="0">
                <a:solidFill>
                  <a:srgbClr val="FF0000"/>
                </a:solidFill>
                <a:latin typeface="Times New Roman" panose="02020603050405020304" pitchFamily="18" charset="0"/>
                <a:cs typeface="Times New Roman" panose="02020603050405020304" pitchFamily="18" charset="0"/>
              </a:rPr>
              <a:t>المرحلة ما بعد صدور قانون هيئة أسواق المال وقانون الشركات الكويتي الجديد</a:t>
            </a:r>
            <a:r>
              <a:rPr lang="ar-KW" sz="1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lvl="0" indent="-457200" algn="r" rtl="1">
              <a:buFontTx/>
              <a:buChar char="-"/>
            </a:pPr>
            <a:r>
              <a:rPr lang="ar-KW" sz="1600" b="1" dirty="0">
                <a:solidFill>
                  <a:srgbClr val="002060"/>
                </a:solidFill>
                <a:latin typeface="Times New Roman" panose="02020603050405020304" pitchFamily="18" charset="0"/>
                <a:cs typeface="Times New Roman" panose="02020603050405020304" pitchFamily="18" charset="0"/>
              </a:rPr>
              <a:t>قانون رقم 7 لسنة 2010 بشأن إنشاء هيئة أسواق المال وتنظيم نشاط الأوراق المالية وتعديلاته</a:t>
            </a:r>
            <a:r>
              <a:rPr lang="ar-EG" sz="1600" b="1" dirty="0">
                <a:solidFill>
                  <a:srgbClr val="002060"/>
                </a:solidFill>
                <a:latin typeface="Times New Roman" panose="02020603050405020304" pitchFamily="18" charset="0"/>
                <a:cs typeface="Times New Roman" panose="02020603050405020304" pitchFamily="18" charset="0"/>
              </a:rPr>
              <a:t>.</a:t>
            </a:r>
          </a:p>
          <a:p>
            <a:pPr marL="457200" lvl="0" indent="-457200" algn="r" rtl="1">
              <a:buFontTx/>
              <a:buChar char="-"/>
            </a:pPr>
            <a:r>
              <a:rPr lang="ar-EG" sz="1600" b="1" dirty="0">
                <a:solidFill>
                  <a:srgbClr val="002060"/>
                </a:solidFill>
                <a:latin typeface="Times New Roman" panose="02020603050405020304" pitchFamily="18" charset="0"/>
                <a:cs typeface="Times New Roman" panose="02020603050405020304" pitchFamily="18" charset="0"/>
              </a:rPr>
              <a:t>قانون الشركات الكويتي رقم 1 لسنة 2016</a:t>
            </a:r>
          </a:p>
          <a:p>
            <a:pPr marL="457200" indent="-457200" algn="r" rtl="1">
              <a:buFontTx/>
              <a:buChar char="-"/>
            </a:pPr>
            <a:r>
              <a:rPr lang="ar-KW" sz="1600" b="1" dirty="0">
                <a:solidFill>
                  <a:srgbClr val="002060"/>
                </a:solidFill>
                <a:latin typeface="Times New Roman" panose="02020603050405020304" pitchFamily="18" charset="0"/>
                <a:cs typeface="Times New Roman" panose="02020603050405020304" pitchFamily="18" charset="0"/>
              </a:rPr>
              <a:t>تعليمات بنك الكويت المركزي بشأن قواعد ونظم </a:t>
            </a:r>
            <a:r>
              <a:rPr lang="ar-KW" sz="1600" b="1" dirty="0" err="1">
                <a:solidFill>
                  <a:srgbClr val="002060"/>
                </a:solidFill>
                <a:latin typeface="Times New Roman" panose="02020603050405020304" pitchFamily="18" charset="0"/>
                <a:cs typeface="Times New Roman" panose="02020603050405020304" pitchFamily="18" charset="0"/>
              </a:rPr>
              <a:t>الحوكمة</a:t>
            </a:r>
            <a:r>
              <a:rPr lang="ar-KW" sz="1600" b="1" dirty="0">
                <a:solidFill>
                  <a:srgbClr val="002060"/>
                </a:solidFill>
                <a:latin typeface="Times New Roman" panose="02020603050405020304" pitchFamily="18" charset="0"/>
                <a:cs typeface="Times New Roman" panose="02020603050405020304" pitchFamily="18" charset="0"/>
              </a:rPr>
              <a:t> في البنوك الكويتية 2012 </a:t>
            </a:r>
            <a:endParaRPr lang="ar-EG" sz="1600" b="1" dirty="0" smtClean="0">
              <a:solidFill>
                <a:srgbClr val="002060"/>
              </a:solidFill>
              <a:latin typeface="Times New Roman" panose="02020603050405020304" pitchFamily="18" charset="0"/>
              <a:cs typeface="Times New Roman" panose="02020603050405020304" pitchFamily="18" charset="0"/>
            </a:endParaRPr>
          </a:p>
          <a:p>
            <a:pPr marL="457200" lvl="0" indent="-457200" algn="r" rtl="1">
              <a:buFontTx/>
              <a:buChar char="-"/>
            </a:pPr>
            <a:r>
              <a:rPr lang="ar-KW" sz="1600" b="1" dirty="0">
                <a:solidFill>
                  <a:srgbClr val="002060"/>
                </a:solidFill>
                <a:latin typeface="Times New Roman" panose="02020603050405020304" pitchFamily="18" charset="0"/>
                <a:cs typeface="Times New Roman" panose="02020603050405020304" pitchFamily="18" charset="0"/>
              </a:rPr>
              <a:t>الكتاب الخامس عشر من اللائحة التنفيذية لهيئة أسواق المال بشأن قواعد </a:t>
            </a:r>
            <a:r>
              <a:rPr lang="ar-KW" sz="1600" b="1" dirty="0" err="1">
                <a:solidFill>
                  <a:srgbClr val="002060"/>
                </a:solidFill>
                <a:latin typeface="Times New Roman" panose="02020603050405020304" pitchFamily="18" charset="0"/>
                <a:cs typeface="Times New Roman" panose="02020603050405020304" pitchFamily="18" charset="0"/>
              </a:rPr>
              <a:t>حوكمة</a:t>
            </a:r>
            <a:r>
              <a:rPr lang="ar-KW" sz="1600" b="1" dirty="0">
                <a:solidFill>
                  <a:srgbClr val="002060"/>
                </a:solidFill>
                <a:latin typeface="Times New Roman" panose="02020603050405020304" pitchFamily="18" charset="0"/>
                <a:cs typeface="Times New Roman" panose="02020603050405020304" pitchFamily="18" charset="0"/>
              </a:rPr>
              <a:t> الشركات </a:t>
            </a:r>
            <a:endParaRPr lang="ar-EG" sz="1600" b="1" dirty="0">
              <a:solidFill>
                <a:srgbClr val="002060"/>
              </a:solidFill>
              <a:latin typeface="Times New Roman" panose="02020603050405020304" pitchFamily="18" charset="0"/>
              <a:cs typeface="Times New Roman" panose="02020603050405020304" pitchFamily="18" charset="0"/>
            </a:endParaRPr>
          </a:p>
          <a:p>
            <a:pPr marL="457200" indent="-457200" algn="r" rtl="1">
              <a:buFontTx/>
              <a:buChar char="-"/>
            </a:pPr>
            <a:endParaRPr lang="ar-EG" sz="1600" b="1" dirty="0">
              <a:solidFill>
                <a:srgbClr val="002060"/>
              </a:solidFill>
              <a:latin typeface="Times New Roman" panose="02020603050405020304" pitchFamily="18" charset="0"/>
              <a:cs typeface="Times New Roman" panose="02020603050405020304" pitchFamily="18" charset="0"/>
            </a:endParaRPr>
          </a:p>
          <a:p>
            <a:pPr marL="457200" lvl="0" indent="-457200" algn="r" rtl="1">
              <a:buFontTx/>
              <a:buChar char="-"/>
            </a:pPr>
            <a:endParaRPr lang="ar-EG" sz="1600" dirty="0">
              <a:latin typeface="Times New Roman" panose="02020603050405020304" pitchFamily="18" charset="0"/>
              <a:cs typeface="Times New Roman" panose="02020603050405020304" pitchFamily="18" charset="0"/>
            </a:endParaRPr>
          </a:p>
          <a:p>
            <a:pPr marL="457200" lvl="0" indent="-457200" algn="r" rtl="1">
              <a:buFontTx/>
              <a:buChar char="-"/>
            </a:pPr>
            <a:endParaRPr lang="ar-EG" sz="1600" dirty="0">
              <a:latin typeface="Times New Roman" panose="02020603050405020304" pitchFamily="18" charset="0"/>
              <a:cs typeface="Times New Roman" panose="02020603050405020304" pitchFamily="18" charset="0"/>
            </a:endParaRPr>
          </a:p>
          <a:p>
            <a:pPr algn="r" rtl="1">
              <a:lnSpc>
                <a:spcPct val="200000"/>
              </a:lnSpc>
            </a:pPr>
            <a:endParaRPr lang="ar-EG"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lgn="ctr" rtl="1"/>
            <a:endParaRPr lang="ar-E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rtl="1"/>
            <a:endParaRPr lang="ar-EG" sz="1800" dirty="0">
              <a:effectLst>
                <a:outerShdw blurRad="38100" dist="38100" dir="2700000" algn="tl">
                  <a:srgbClr val="000000">
                    <a:alpha val="43137"/>
                  </a:srgbClr>
                </a:outerShdw>
              </a:effectLst>
            </a:endParaRPr>
          </a:p>
        </p:txBody>
      </p:sp>
      <p:sp>
        <p:nvSpPr>
          <p:cNvPr id="3" name="Title 2"/>
          <p:cNvSpPr>
            <a:spLocks noGrp="1"/>
          </p:cNvSpPr>
          <p:nvPr>
            <p:ph type="title"/>
          </p:nvPr>
        </p:nvSpPr>
        <p:spPr>
          <a:xfrm>
            <a:off x="1447800" y="381000"/>
            <a:ext cx="7620000" cy="838200"/>
          </a:xfrm>
        </p:spPr>
        <p:txBody>
          <a:bodyPr>
            <a:noAutofit/>
          </a:bodyPr>
          <a:lstStyle/>
          <a:p>
            <a:pPr algn="ct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أولاً: الاطار التشريعي والرقابي </a:t>
            </a:r>
            <a:r>
              <a:rPr lang="ar-EG" altLang="ar-EG" sz="32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لحوكمة</a:t>
            </a:r>
            <a:r>
              <a:rPr lang="ar-EG" altLang="ar-EG"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 الشركات في دولة </a:t>
            </a:r>
            <a: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t>الكويت</a:t>
            </a:r>
            <a:br>
              <a:rPr lang="ar-EG" altLang="ar-EG"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DecoType Naskh" panose="02010400000000000000" pitchFamily="2" charset="-78"/>
              </a:rPr>
            </a:br>
            <a:endParaRPr lang="ar-EG" sz="3200" dirty="0">
              <a:solidFill>
                <a:schemeClr val="tx1"/>
              </a:solidFill>
              <a:effectLst>
                <a:outerShdw blurRad="38100" dist="38100" dir="2700000" algn="tl">
                  <a:srgbClr val="000000">
                    <a:alpha val="43137"/>
                  </a:srgbClr>
                </a:outerShdw>
              </a:effectLst>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16667" t="27778" r="19445" b="27778"/>
          <a:stretch/>
        </p:blipFill>
        <p:spPr>
          <a:xfrm>
            <a:off x="0" y="4648200"/>
            <a:ext cx="1447800" cy="762000"/>
          </a:xfrm>
          <a:prstGeom prst="rect">
            <a:avLst/>
          </a:prstGeom>
        </p:spPr>
      </p:pic>
    </p:spTree>
    <p:extLst>
      <p:ext uri="{BB962C8B-B14F-4D97-AF65-F5344CB8AC3E}">
        <p14:creationId xmlns:p14="http://schemas.microsoft.com/office/powerpoint/2010/main" val="400025284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4</a:t>
            </a:fld>
            <a:endParaRPr lang="en-US" altLang="ar-EG" sz="1000" dirty="0">
              <a:solidFill>
                <a:schemeClr val="tx2"/>
              </a:solidFill>
            </a:endParaRPr>
          </a:p>
        </p:txBody>
      </p:sp>
      <p:sp>
        <p:nvSpPr>
          <p:cNvPr id="33" name="Text Box 40"/>
          <p:cNvSpPr txBox="1">
            <a:spLocks noChangeArrowheads="1"/>
          </p:cNvSpPr>
          <p:nvPr/>
        </p:nvSpPr>
        <p:spPr bwMode="auto">
          <a:xfrm>
            <a:off x="254316" y="1628139"/>
            <a:ext cx="6858000" cy="5055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lvl="0" algn="justLow" rtl="1"/>
            <a:r>
              <a:rPr lang="ar-EG" sz="2000" b="1" dirty="0" smtClean="0">
                <a:latin typeface="Times New Roman" panose="02020603050405020304" pitchFamily="18" charset="0"/>
                <a:cs typeface="Times New Roman" panose="02020603050405020304" pitchFamily="18" charset="0"/>
              </a:rPr>
              <a:t>أولاً: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قبل صدور قانون هيئة أسواق المال وقانون الشركات </a:t>
            </a:r>
            <a:r>
              <a:rPr lang="ar-KW" sz="2000" b="1" dirty="0" smtClean="0">
                <a:latin typeface="Times New Roman" panose="02020603050405020304" pitchFamily="18" charset="0"/>
                <a:cs typeface="Times New Roman" panose="02020603050405020304" pitchFamily="18" charset="0"/>
              </a:rPr>
              <a:t>الجديد</a:t>
            </a:r>
            <a:r>
              <a:rPr lang="ar-EG" sz="2000" b="1" dirty="0" smtClean="0">
                <a:latin typeface="Times New Roman" panose="02020603050405020304" pitchFamily="18" charset="0"/>
                <a:cs typeface="Times New Roman" panose="02020603050405020304" pitchFamily="18" charset="0"/>
              </a:rPr>
              <a:t>:</a:t>
            </a:r>
          </a:p>
          <a:p>
            <a:pPr marL="228600" lvl="0" algn="justLow" rtl="1"/>
            <a:endParaRPr lang="ar-EG" sz="1600" dirty="0" smtClean="0">
              <a:latin typeface="Times New Roman" panose="02020603050405020304" pitchFamily="18" charset="0"/>
              <a:cs typeface="Times New Roman" panose="02020603050405020304" pitchFamily="18" charset="0"/>
            </a:endParaRPr>
          </a:p>
          <a:p>
            <a:pPr marL="228600" lvl="0" algn="justLow" rtl="1"/>
            <a:r>
              <a:rPr lang="ar-EG" sz="2000" b="1" dirty="0" smtClean="0">
                <a:solidFill>
                  <a:srgbClr val="002060"/>
                </a:solidFill>
                <a:latin typeface="Times New Roman" panose="02020603050405020304" pitchFamily="18" charset="0"/>
                <a:cs typeface="Times New Roman" panose="02020603050405020304" pitchFamily="18" charset="0"/>
              </a:rPr>
              <a:t>نص </a:t>
            </a:r>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الشركات التجارية الكويتي </a:t>
            </a:r>
            <a:r>
              <a:rPr lang="ar-KW" sz="2000" b="1" dirty="0" smtClean="0">
                <a:solidFill>
                  <a:srgbClr val="002060"/>
                </a:solidFill>
                <a:latin typeface="Times New Roman" panose="02020603050405020304" pitchFamily="18" charset="0"/>
                <a:cs typeface="Times New Roman" panose="02020603050405020304" pitchFamily="18" charset="0"/>
              </a:rPr>
              <a:t>القديم </a:t>
            </a:r>
            <a:r>
              <a:rPr lang="en-US" sz="2000" b="1" dirty="0" smtClean="0">
                <a:solidFill>
                  <a:srgbClr val="002060"/>
                </a:solidFill>
                <a:latin typeface="Times New Roman" panose="02020603050405020304" pitchFamily="18" charset="0"/>
                <a:cs typeface="Times New Roman" panose="02020603050405020304" pitchFamily="18" charset="0"/>
              </a:rPr>
              <a:t>1960/15</a:t>
            </a:r>
            <a:r>
              <a:rPr lang="ar-KW" sz="2000" b="1" dirty="0" smtClean="0">
                <a:solidFill>
                  <a:srgbClr val="002060"/>
                </a:solidFill>
                <a:latin typeface="Times New Roman" panose="02020603050405020304" pitchFamily="18" charset="0"/>
                <a:cs typeface="Times New Roman" panose="02020603050405020304" pitchFamily="18" charset="0"/>
              </a:rPr>
              <a:t>على </a:t>
            </a:r>
            <a:r>
              <a:rPr lang="ar-KW" sz="2000" b="1" dirty="0">
                <a:solidFill>
                  <a:srgbClr val="002060"/>
                </a:solidFill>
                <a:latin typeface="Times New Roman" panose="02020603050405020304" pitchFamily="18" charset="0"/>
                <a:cs typeface="Times New Roman" panose="02020603050405020304" pitchFamily="18" charset="0"/>
              </a:rPr>
              <a:t>بعض </a:t>
            </a:r>
            <a:r>
              <a:rPr lang="ar-KW" sz="2000" b="1" dirty="0" smtClean="0">
                <a:solidFill>
                  <a:srgbClr val="002060"/>
                </a:solidFill>
                <a:latin typeface="Times New Roman" panose="02020603050405020304" pitchFamily="18" charset="0"/>
                <a:cs typeface="Times New Roman" panose="02020603050405020304" pitchFamily="18" charset="0"/>
              </a:rPr>
              <a:t>الأحكام </a:t>
            </a:r>
            <a:r>
              <a:rPr lang="ar-KW" sz="2000" b="1" dirty="0">
                <a:solidFill>
                  <a:srgbClr val="002060"/>
                </a:solidFill>
                <a:latin typeface="Times New Roman" panose="02020603050405020304" pitchFamily="18" charset="0"/>
                <a:cs typeface="Times New Roman" panose="02020603050405020304" pitchFamily="18" charset="0"/>
              </a:rPr>
              <a:t>التي من شأنها حماية </a:t>
            </a:r>
            <a:r>
              <a:rPr lang="ar-KW" sz="2000" b="1" dirty="0" smtClean="0">
                <a:solidFill>
                  <a:srgbClr val="002060"/>
                </a:solidFill>
                <a:latin typeface="Times New Roman" panose="02020603050405020304" pitchFamily="18" charset="0"/>
                <a:cs typeface="Times New Roman" panose="02020603050405020304" pitchFamily="18" charset="0"/>
              </a:rPr>
              <a:t>المساهمين</a:t>
            </a:r>
            <a:r>
              <a:rPr lang="ar-EG" sz="2000" b="1" dirty="0" smtClean="0">
                <a:solidFill>
                  <a:srgbClr val="002060"/>
                </a:solidFill>
                <a:latin typeface="Times New Roman" panose="02020603050405020304" pitchFamily="18" charset="0"/>
                <a:cs typeface="Times New Roman" panose="02020603050405020304" pitchFamily="18" charset="0"/>
              </a:rPr>
              <a:t>،</a:t>
            </a:r>
            <a:r>
              <a:rPr lang="ar-KW" sz="2000" b="1" dirty="0" smtClean="0">
                <a:solidFill>
                  <a:srgbClr val="002060"/>
                </a:solidFill>
                <a:latin typeface="Times New Roman" panose="02020603050405020304" pitchFamily="18" charset="0"/>
                <a:cs typeface="Times New Roman" panose="02020603050405020304" pitchFamily="18" charset="0"/>
              </a:rPr>
              <a:t> </a:t>
            </a:r>
            <a:r>
              <a:rPr lang="ar-KW" sz="2000" b="1" dirty="0">
                <a:solidFill>
                  <a:srgbClr val="002060"/>
                </a:solidFill>
                <a:latin typeface="Times New Roman" panose="02020603050405020304" pitchFamily="18" charset="0"/>
                <a:cs typeface="Times New Roman" panose="02020603050405020304" pitchFamily="18" charset="0"/>
              </a:rPr>
              <a:t>مثل</a:t>
            </a:r>
            <a:r>
              <a:rPr lang="ar-KW" sz="2000" b="1" dirty="0" smtClean="0">
                <a:solidFill>
                  <a:srgbClr val="002060"/>
                </a:solidFill>
                <a:latin typeface="Times New Roman" panose="02020603050405020304" pitchFamily="18" charset="0"/>
                <a:cs typeface="Times New Roman" panose="02020603050405020304" pitchFamily="18" charset="0"/>
              </a:rPr>
              <a:t>:</a:t>
            </a:r>
            <a:endParaRPr lang="ar-EG" sz="2000" b="1" dirty="0" smtClean="0">
              <a:solidFill>
                <a:srgbClr val="002060"/>
              </a:solidFill>
              <a:latin typeface="Times New Roman" panose="02020603050405020304" pitchFamily="18" charset="0"/>
              <a:cs typeface="Times New Roman" panose="02020603050405020304" pitchFamily="18" charset="0"/>
            </a:endParaRPr>
          </a:p>
          <a:p>
            <a:pPr lvl="0" algn="justLow" rtl="1"/>
            <a:endParaRPr lang="en-US" sz="1200" dirty="0">
              <a:cs typeface="Mudir MT" pitchFamily="2" charset="-78"/>
            </a:endParaRPr>
          </a:p>
          <a:p>
            <a:pPr marL="685800" lvl="0" indent="-342900" algn="justLow" rtl="1">
              <a:lnSpc>
                <a:spcPct val="200000"/>
              </a:lnSpc>
              <a:buFont typeface="Wingdings" panose="05000000000000000000" pitchFamily="2" charset="2"/>
              <a:buChar char="q"/>
            </a:pPr>
            <a:r>
              <a:rPr lang="ar-KW" sz="1700" dirty="0">
                <a:cs typeface="Mudir MT" pitchFamily="2" charset="-78"/>
              </a:rPr>
              <a:t>المعاملة المتساوية بين جميع </a:t>
            </a:r>
            <a:r>
              <a:rPr lang="ar-KW" sz="1700" dirty="0" smtClean="0">
                <a:cs typeface="Mudir MT" pitchFamily="2" charset="-78"/>
              </a:rPr>
              <a:t>المساهمين</a:t>
            </a:r>
            <a:r>
              <a:rPr lang="ar-EG" sz="1700" dirty="0" smtClean="0">
                <a:cs typeface="Mudir MT" pitchFamily="2" charset="-78"/>
              </a:rPr>
              <a:t>.</a:t>
            </a:r>
            <a:endParaRPr lang="en-US" sz="1700" dirty="0">
              <a:cs typeface="Mudir MT" pitchFamily="2" charset="-78"/>
            </a:endParaRPr>
          </a:p>
          <a:p>
            <a:pPr marL="685800" lvl="0" indent="-342900" algn="justLow" rtl="1">
              <a:lnSpc>
                <a:spcPct val="200000"/>
              </a:lnSpc>
              <a:buFont typeface="Wingdings" panose="05000000000000000000" pitchFamily="2" charset="2"/>
              <a:buChar char="q"/>
            </a:pPr>
            <a:r>
              <a:rPr lang="ar-KW" sz="1700" dirty="0">
                <a:cs typeface="Mudir MT" pitchFamily="2" charset="-78"/>
              </a:rPr>
              <a:t>يعطي الأولوية للمساهمين للاكتتاب بزيادة رأس </a:t>
            </a:r>
            <a:r>
              <a:rPr lang="ar-KW" sz="1700" dirty="0" smtClean="0">
                <a:cs typeface="Mudir MT" pitchFamily="2" charset="-78"/>
              </a:rPr>
              <a:t>المال</a:t>
            </a:r>
            <a:r>
              <a:rPr lang="ar-EG" sz="1700" dirty="0" smtClean="0">
                <a:cs typeface="Mudir MT" pitchFamily="2" charset="-78"/>
              </a:rPr>
              <a:t>.</a:t>
            </a:r>
            <a:endParaRPr lang="en-US" sz="1700" dirty="0">
              <a:cs typeface="Mudir MT" pitchFamily="2" charset="-78"/>
            </a:endParaRPr>
          </a:p>
          <a:p>
            <a:pPr marL="685800" lvl="0" indent="-342900" algn="justLow" rtl="1">
              <a:lnSpc>
                <a:spcPct val="200000"/>
              </a:lnSpc>
              <a:buFont typeface="Wingdings" panose="05000000000000000000" pitchFamily="2" charset="2"/>
              <a:buChar char="q"/>
            </a:pPr>
            <a:r>
              <a:rPr lang="ar-KW" sz="1700" dirty="0">
                <a:cs typeface="Mudir MT" pitchFamily="2" charset="-78"/>
              </a:rPr>
              <a:t>حق المساهمين الذي يملكون أكثر من ١٥٪ برفع دعوى بطلان قرارات الجمعية العامة للمساهمين بشرط أن يكونوا ممن اعترض على هذا </a:t>
            </a:r>
            <a:r>
              <a:rPr lang="ar-KW" sz="1700" dirty="0" smtClean="0">
                <a:cs typeface="Mudir MT" pitchFamily="2" charset="-78"/>
              </a:rPr>
              <a:t>القرار</a:t>
            </a:r>
            <a:r>
              <a:rPr lang="ar-EG" sz="1700" dirty="0" smtClean="0">
                <a:cs typeface="Mudir MT" pitchFamily="2" charset="-78"/>
              </a:rPr>
              <a:t>.</a:t>
            </a:r>
            <a:endParaRPr lang="en-US" sz="1700" dirty="0">
              <a:cs typeface="Mudir MT" pitchFamily="2" charset="-78"/>
            </a:endParaRPr>
          </a:p>
          <a:p>
            <a:pPr marL="685800" lvl="0" indent="-342900" algn="justLow" rtl="1">
              <a:lnSpc>
                <a:spcPct val="200000"/>
              </a:lnSpc>
              <a:buFont typeface="Wingdings" panose="05000000000000000000" pitchFamily="2" charset="2"/>
              <a:buChar char="q"/>
            </a:pPr>
            <a:r>
              <a:rPr lang="ar-KW" sz="1700" dirty="0">
                <a:cs typeface="Mudir MT" pitchFamily="2" charset="-78"/>
              </a:rPr>
              <a:t>حق المساهمين بالاطلاع على المعلومات الخاصة بالشركة المفصح عنها لوزارة التجارة والصناعة </a:t>
            </a:r>
            <a:r>
              <a:rPr lang="ar-KW" sz="1700" dirty="0" smtClean="0">
                <a:cs typeface="Mudir MT" pitchFamily="2" charset="-78"/>
              </a:rPr>
              <a:t>فقط</a:t>
            </a:r>
            <a:r>
              <a:rPr lang="ar-EG" sz="1700" dirty="0" smtClean="0">
                <a:cs typeface="Mudir MT" pitchFamily="2" charset="-78"/>
              </a:rPr>
              <a:t>.</a:t>
            </a:r>
            <a:endParaRPr lang="en-US" sz="1700" dirty="0">
              <a:cs typeface="Mudir MT" pitchFamily="2" charset="-78"/>
            </a:endParaRPr>
          </a:p>
          <a:p>
            <a:pPr lvl="0" algn="r" rtl="1"/>
            <a:endParaRPr lang="en-US" sz="2000" b="1" dirty="0">
              <a:latin typeface="Times New Roman" panose="02020603050405020304" pitchFamily="18" charset="0"/>
              <a:cs typeface="Times New Roman" panose="02020603050405020304" pitchFamily="18" charset="0"/>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sp>
        <p:nvSpPr>
          <p:cNvPr id="35"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dirty="0">
                <a:solidFill>
                  <a:srgbClr val="DD8047"/>
                </a:solidFill>
              </a:rPr>
              <a:t>الاطار التشريعي والرقابي </a:t>
            </a:r>
            <a:r>
              <a:rPr lang="ar-EG" altLang="ar-EG" sz="1600" b="1" dirty="0" err="1" smtClean="0">
                <a:solidFill>
                  <a:srgbClr val="DD8047"/>
                </a:solidFill>
              </a:rPr>
              <a:t>لحوكمة</a:t>
            </a:r>
            <a:r>
              <a:rPr lang="ar-EG" altLang="ar-EG" sz="1600" b="1" dirty="0" smtClean="0">
                <a:solidFill>
                  <a:srgbClr val="DD8047"/>
                </a:solidFill>
              </a:rPr>
              <a:t> </a:t>
            </a:r>
            <a:r>
              <a:rPr lang="ar-EG" altLang="ar-EG" sz="1600" b="1" dirty="0">
                <a:solidFill>
                  <a:srgbClr val="DD8047"/>
                </a:solidFill>
              </a:rPr>
              <a:t>الشركات في دولة </a:t>
            </a:r>
            <a:r>
              <a:rPr lang="ar-EG" altLang="ar-EG" sz="1600" b="1"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Tree>
    <p:extLst>
      <p:ext uri="{BB962C8B-B14F-4D97-AF65-F5344CB8AC3E}">
        <p14:creationId xmlns:p14="http://schemas.microsoft.com/office/powerpoint/2010/main" val="224384298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par>
                          <p:cTn id="7" fill="hold">
                            <p:stCondLst>
                              <p:cond delay="0"/>
                            </p:stCondLst>
                            <p:childTnLst>
                              <p:par>
                                <p:cTn id="8" presetID="18" presetClass="emph" presetSubtype="0" fill="hold" nodeType="afterEffect">
                                  <p:stCondLst>
                                    <p:cond delay="0"/>
                                  </p:stCondLst>
                                  <p:iterate type="lt">
                                    <p:tmPct val="4000"/>
                                  </p:iterate>
                                  <p:childTnLst>
                                    <p:set>
                                      <p:cBhvr override="childStyle">
                                        <p:cTn id="9" dur="500" fill="hold"/>
                                        <p:tgtEl>
                                          <p:spTgt spid="35">
                                            <p:txEl>
                                              <p:pRg st="0" end="0"/>
                                            </p:txEl>
                                          </p:spTgt>
                                        </p:tgtEl>
                                        <p:attrNameLst>
                                          <p:attrName>style.textDecorationUnderline</p:attrName>
                                        </p:attrNameLst>
                                      </p:cBhvr>
                                      <p:to>
                                        <p:strVal val="true"/>
                                      </p:to>
                                    </p:set>
                                  </p:childTnLst>
                                </p:cTn>
                              </p:par>
                            </p:childTnLst>
                          </p:cTn>
                        </p:par>
                        <p:par>
                          <p:cTn id="10" fill="hold">
                            <p:stCondLst>
                              <p:cond delay="1440"/>
                            </p:stCondLst>
                            <p:childTnLst>
                              <p:par>
                                <p:cTn id="11" presetID="22" presetClass="entr" presetSubtype="2" fill="hold" nodeType="afterEffect">
                                  <p:stCondLst>
                                    <p:cond delay="0"/>
                                  </p:stCondLst>
                                  <p:childTnLst>
                                    <p:set>
                                      <p:cBhvr>
                                        <p:cTn id="12" dur="1" fill="hold">
                                          <p:stCondLst>
                                            <p:cond delay="0"/>
                                          </p:stCondLst>
                                        </p:cTn>
                                        <p:tgtEl>
                                          <p:spTgt spid="35">
                                            <p:txEl>
                                              <p:pRg st="1" end="1"/>
                                            </p:txEl>
                                          </p:spTgt>
                                        </p:tgtEl>
                                        <p:attrNameLst>
                                          <p:attrName>style.visibility</p:attrName>
                                        </p:attrNameLst>
                                      </p:cBhvr>
                                      <p:to>
                                        <p:strVal val="visible"/>
                                      </p:to>
                                    </p:set>
                                    <p:animEffect transition="in" filter="wipe(right)">
                                      <p:cBhvr>
                                        <p:cTn id="13" dur="500"/>
                                        <p:tgtEl>
                                          <p:spTgt spid="35">
                                            <p:txEl>
                                              <p:pRg st="1" end="1"/>
                                            </p:txEl>
                                          </p:spTgt>
                                        </p:tgtEl>
                                      </p:cBhvr>
                                    </p:animEffect>
                                  </p:childTnLst>
                                </p:cTn>
                              </p:par>
                            </p:childTnLst>
                          </p:cTn>
                        </p:par>
                        <p:par>
                          <p:cTn id="14" fill="hold">
                            <p:stCondLst>
                              <p:cond delay="1940"/>
                            </p:stCondLst>
                            <p:childTnLst>
                              <p:par>
                                <p:cTn id="15" presetID="22" presetClass="entr" presetSubtype="2" fill="hold" nodeType="afterEffect">
                                  <p:stCondLst>
                                    <p:cond delay="0"/>
                                  </p:stCondLst>
                                  <p:childTnLst>
                                    <p:set>
                                      <p:cBhvr>
                                        <p:cTn id="16" dur="1" fill="hold">
                                          <p:stCondLst>
                                            <p:cond delay="0"/>
                                          </p:stCondLst>
                                        </p:cTn>
                                        <p:tgtEl>
                                          <p:spTgt spid="35">
                                            <p:txEl>
                                              <p:pRg st="2" end="2"/>
                                            </p:txEl>
                                          </p:spTgt>
                                        </p:tgtEl>
                                        <p:attrNameLst>
                                          <p:attrName>style.visibility</p:attrName>
                                        </p:attrNameLst>
                                      </p:cBhvr>
                                      <p:to>
                                        <p:strVal val="visible"/>
                                      </p:to>
                                    </p:set>
                                    <p:animEffect transition="in" filter="wipe(right)">
                                      <p:cBhvr>
                                        <p:cTn id="17" dur="500"/>
                                        <p:tgtEl>
                                          <p:spTgt spid="35">
                                            <p:txEl>
                                              <p:pRg st="2" end="2"/>
                                            </p:txEl>
                                          </p:spTgt>
                                        </p:tgtEl>
                                      </p:cBhvr>
                                    </p:animEffect>
                                  </p:childTnLst>
                                </p:cTn>
                              </p:par>
                            </p:childTnLst>
                          </p:cTn>
                        </p:par>
                        <p:par>
                          <p:cTn id="18" fill="hold">
                            <p:stCondLst>
                              <p:cond delay="2440"/>
                            </p:stCondLst>
                            <p:childTnLst>
                              <p:par>
                                <p:cTn id="19" presetID="42" presetClass="entr" presetSubtype="0" fill="hold" grpId="0" nodeType="afterEffect">
                                  <p:stCondLst>
                                    <p:cond delay="0"/>
                                  </p:stCondLst>
                                  <p:childTnLst>
                                    <p:set>
                                      <p:cBhvr>
                                        <p:cTn id="20" dur="1" fill="hold">
                                          <p:stCondLst>
                                            <p:cond delay="0"/>
                                          </p:stCondLst>
                                        </p:cTn>
                                        <p:tgtEl>
                                          <p:spTgt spid="33">
                                            <p:txEl>
                                              <p:pRg st="0" end="0"/>
                                            </p:txEl>
                                          </p:spTgt>
                                        </p:tgtEl>
                                        <p:attrNameLst>
                                          <p:attrName>style.visibility</p:attrName>
                                        </p:attrNameLst>
                                      </p:cBhvr>
                                      <p:to>
                                        <p:strVal val="visible"/>
                                      </p:to>
                                    </p:set>
                                    <p:animEffect transition="in" filter="fade">
                                      <p:cBhvr>
                                        <p:cTn id="21" dur="1000"/>
                                        <p:tgtEl>
                                          <p:spTgt spid="33">
                                            <p:txEl>
                                              <p:pRg st="0" end="0"/>
                                            </p:txEl>
                                          </p:spTgt>
                                        </p:tgtEl>
                                      </p:cBhvr>
                                    </p:animEffect>
                                    <p:anim calcmode="lin" valueType="num">
                                      <p:cBhvr>
                                        <p:cTn id="22" dur="10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33">
                                            <p:txEl>
                                              <p:pRg st="0" end="0"/>
                                            </p:txEl>
                                          </p:spTgt>
                                        </p:tgtEl>
                                        <p:attrNameLst>
                                          <p:attrName>ppt_y</p:attrName>
                                        </p:attrNameLst>
                                      </p:cBhvr>
                                      <p:tavLst>
                                        <p:tav tm="0">
                                          <p:val>
                                            <p:strVal val="#ppt_y+.1"/>
                                          </p:val>
                                        </p:tav>
                                        <p:tav tm="100000">
                                          <p:val>
                                            <p:strVal val="#ppt_y"/>
                                          </p:val>
                                        </p:tav>
                                      </p:tavLst>
                                    </p:anim>
                                  </p:childTnLst>
                                </p:cTn>
                              </p:par>
                              <p:par>
                                <p:cTn id="24" presetID="16" presetClass="entr" presetSubtype="21" fill="hold" grpId="0" nodeType="withEffect">
                                  <p:stCondLst>
                                    <p:cond delay="0"/>
                                  </p:stCondLst>
                                  <p:childTnLst>
                                    <p:set>
                                      <p:cBhvr>
                                        <p:cTn id="25" dur="1" fill="hold">
                                          <p:stCondLst>
                                            <p:cond delay="0"/>
                                          </p:stCondLst>
                                        </p:cTn>
                                        <p:tgtEl>
                                          <p:spTgt spid="33">
                                            <p:txEl>
                                              <p:pRg st="2" end="2"/>
                                            </p:txEl>
                                          </p:spTgt>
                                        </p:tgtEl>
                                        <p:attrNameLst>
                                          <p:attrName>style.visibility</p:attrName>
                                        </p:attrNameLst>
                                      </p:cBhvr>
                                      <p:to>
                                        <p:strVal val="visible"/>
                                      </p:to>
                                    </p:set>
                                    <p:animEffect transition="in" filter="barn(inVertical)">
                                      <p:cBhvr>
                                        <p:cTn id="26" dur="500"/>
                                        <p:tgtEl>
                                          <p:spTgt spid="33">
                                            <p:txEl>
                                              <p:pRg st="2" end="2"/>
                                            </p:txEl>
                                          </p:spTgt>
                                        </p:tgtEl>
                                      </p:cBhvr>
                                    </p:animEffect>
                                  </p:childTnLst>
                                </p:cTn>
                              </p:par>
                            </p:childTnLst>
                          </p:cTn>
                        </p:par>
                        <p:par>
                          <p:cTn id="27" fill="hold">
                            <p:stCondLst>
                              <p:cond delay="3440"/>
                            </p:stCondLst>
                            <p:childTnLst>
                              <p:par>
                                <p:cTn id="28" presetID="22" presetClass="entr" presetSubtype="2" fill="hold" grpId="0" nodeType="afterEffect">
                                  <p:stCondLst>
                                    <p:cond delay="0"/>
                                  </p:stCondLst>
                                  <p:childTnLst>
                                    <p:set>
                                      <p:cBhvr>
                                        <p:cTn id="29" dur="1" fill="hold">
                                          <p:stCondLst>
                                            <p:cond delay="0"/>
                                          </p:stCondLst>
                                        </p:cTn>
                                        <p:tgtEl>
                                          <p:spTgt spid="33">
                                            <p:txEl>
                                              <p:pRg st="4" end="4"/>
                                            </p:txEl>
                                          </p:spTgt>
                                        </p:tgtEl>
                                        <p:attrNameLst>
                                          <p:attrName>style.visibility</p:attrName>
                                        </p:attrNameLst>
                                      </p:cBhvr>
                                      <p:to>
                                        <p:strVal val="visible"/>
                                      </p:to>
                                    </p:set>
                                    <p:animEffect transition="in" filter="wipe(right)">
                                      <p:cBhvr>
                                        <p:cTn id="30" dur="500"/>
                                        <p:tgtEl>
                                          <p:spTgt spid="33">
                                            <p:txEl>
                                              <p:pRg st="4" end="4"/>
                                            </p:txEl>
                                          </p:spTgt>
                                        </p:tgtEl>
                                      </p:cBhvr>
                                    </p:animEffect>
                                  </p:childTnLst>
                                </p:cTn>
                              </p:par>
                            </p:childTnLst>
                          </p:cTn>
                        </p:par>
                        <p:par>
                          <p:cTn id="31" fill="hold">
                            <p:stCondLst>
                              <p:cond delay="3940"/>
                            </p:stCondLst>
                            <p:childTnLst>
                              <p:par>
                                <p:cTn id="32" presetID="22" presetClass="entr" presetSubtype="2" fill="hold" grpId="0" nodeType="afterEffect">
                                  <p:stCondLst>
                                    <p:cond delay="0"/>
                                  </p:stCondLst>
                                  <p:childTnLst>
                                    <p:set>
                                      <p:cBhvr>
                                        <p:cTn id="33" dur="1" fill="hold">
                                          <p:stCondLst>
                                            <p:cond delay="0"/>
                                          </p:stCondLst>
                                        </p:cTn>
                                        <p:tgtEl>
                                          <p:spTgt spid="33">
                                            <p:txEl>
                                              <p:pRg st="5" end="5"/>
                                            </p:txEl>
                                          </p:spTgt>
                                        </p:tgtEl>
                                        <p:attrNameLst>
                                          <p:attrName>style.visibility</p:attrName>
                                        </p:attrNameLst>
                                      </p:cBhvr>
                                      <p:to>
                                        <p:strVal val="visible"/>
                                      </p:to>
                                    </p:set>
                                    <p:animEffect transition="in" filter="wipe(right)">
                                      <p:cBhvr>
                                        <p:cTn id="34" dur="500"/>
                                        <p:tgtEl>
                                          <p:spTgt spid="33">
                                            <p:txEl>
                                              <p:pRg st="5" end="5"/>
                                            </p:txEl>
                                          </p:spTgt>
                                        </p:tgtEl>
                                      </p:cBhvr>
                                    </p:animEffect>
                                  </p:childTnLst>
                                </p:cTn>
                              </p:par>
                            </p:childTnLst>
                          </p:cTn>
                        </p:par>
                        <p:par>
                          <p:cTn id="35" fill="hold">
                            <p:stCondLst>
                              <p:cond delay="4440"/>
                            </p:stCondLst>
                            <p:childTnLst>
                              <p:par>
                                <p:cTn id="36" presetID="22" presetClass="entr" presetSubtype="2" fill="hold" grpId="0" nodeType="afterEffect">
                                  <p:stCondLst>
                                    <p:cond delay="0"/>
                                  </p:stCondLst>
                                  <p:childTnLst>
                                    <p:set>
                                      <p:cBhvr>
                                        <p:cTn id="37" dur="1" fill="hold">
                                          <p:stCondLst>
                                            <p:cond delay="0"/>
                                          </p:stCondLst>
                                        </p:cTn>
                                        <p:tgtEl>
                                          <p:spTgt spid="33">
                                            <p:txEl>
                                              <p:pRg st="6" end="6"/>
                                            </p:txEl>
                                          </p:spTgt>
                                        </p:tgtEl>
                                        <p:attrNameLst>
                                          <p:attrName>style.visibility</p:attrName>
                                        </p:attrNameLst>
                                      </p:cBhvr>
                                      <p:to>
                                        <p:strVal val="visible"/>
                                      </p:to>
                                    </p:set>
                                    <p:animEffect transition="in" filter="wipe(right)">
                                      <p:cBhvr>
                                        <p:cTn id="38" dur="500"/>
                                        <p:tgtEl>
                                          <p:spTgt spid="33">
                                            <p:txEl>
                                              <p:pRg st="6" end="6"/>
                                            </p:txEl>
                                          </p:spTgt>
                                        </p:tgtEl>
                                      </p:cBhvr>
                                    </p:animEffect>
                                  </p:childTnLst>
                                </p:cTn>
                              </p:par>
                            </p:childTnLst>
                          </p:cTn>
                        </p:par>
                        <p:par>
                          <p:cTn id="39" fill="hold">
                            <p:stCondLst>
                              <p:cond delay="4940"/>
                            </p:stCondLst>
                            <p:childTnLst>
                              <p:par>
                                <p:cTn id="40" presetID="22" presetClass="entr" presetSubtype="2" fill="hold" grpId="0" nodeType="afterEffect">
                                  <p:stCondLst>
                                    <p:cond delay="0"/>
                                  </p:stCondLst>
                                  <p:childTnLst>
                                    <p:set>
                                      <p:cBhvr>
                                        <p:cTn id="41" dur="1" fill="hold">
                                          <p:stCondLst>
                                            <p:cond delay="0"/>
                                          </p:stCondLst>
                                        </p:cTn>
                                        <p:tgtEl>
                                          <p:spTgt spid="33">
                                            <p:txEl>
                                              <p:pRg st="7" end="7"/>
                                            </p:txEl>
                                          </p:spTgt>
                                        </p:tgtEl>
                                        <p:attrNameLst>
                                          <p:attrName>style.visibility</p:attrName>
                                        </p:attrNameLst>
                                      </p:cBhvr>
                                      <p:to>
                                        <p:strVal val="visible"/>
                                      </p:to>
                                    </p:set>
                                    <p:animEffect transition="in" filter="wipe(right)">
                                      <p:cBhvr>
                                        <p:cTn id="42" dur="500"/>
                                        <p:tgtEl>
                                          <p:spTgt spid="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uiExpand="1" build="p"/>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5</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5124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a:latin typeface="Times New Roman" panose="02020603050405020304" pitchFamily="18" charset="0"/>
                <a:cs typeface="Times New Roman" panose="02020603050405020304" pitchFamily="18" charset="0"/>
              </a:rPr>
              <a:t>أولاً: </a:t>
            </a:r>
            <a:r>
              <a:rPr lang="ar-KW" sz="2000" b="1" dirty="0">
                <a:latin typeface="Times New Roman" panose="02020603050405020304" pitchFamily="18" charset="0"/>
                <a:cs typeface="Times New Roman" panose="02020603050405020304" pitchFamily="18" charset="0"/>
              </a:rPr>
              <a:t>المرحلة ما قبل صدور قانون هيئة أسواق المال وقانون الشركات الجديد</a:t>
            </a:r>
            <a:r>
              <a:rPr lang="ar-EG" sz="2000" b="1" dirty="0">
                <a:latin typeface="Times New Roman" panose="02020603050405020304" pitchFamily="18" charset="0"/>
                <a:cs typeface="Times New Roman" panose="02020603050405020304" pitchFamily="18" charset="0"/>
              </a:rPr>
              <a:t>:</a:t>
            </a:r>
          </a:p>
          <a:p>
            <a:pPr lvl="0" algn="justLow" rtl="1"/>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التعليمات </a:t>
            </a:r>
            <a:r>
              <a:rPr lang="ar-KW" sz="2000" b="1" dirty="0">
                <a:solidFill>
                  <a:srgbClr val="002060"/>
                </a:solidFill>
                <a:latin typeface="Times New Roman" panose="02020603050405020304" pitchFamily="18" charset="0"/>
                <a:cs typeface="Times New Roman" panose="02020603050405020304" pitchFamily="18" charset="0"/>
              </a:rPr>
              <a:t>الصادرة من بنك الكويت المركزي بشأن مبادئ الإدارة السليمة للبنوك والمؤسسات </a:t>
            </a:r>
            <a:r>
              <a:rPr lang="ar-KW" sz="2000" b="1" dirty="0" smtClean="0">
                <a:solidFill>
                  <a:srgbClr val="002060"/>
                </a:solidFill>
                <a:latin typeface="Times New Roman" panose="02020603050405020304" pitchFamily="18" charset="0"/>
                <a:cs typeface="Times New Roman" panose="02020603050405020304" pitchFamily="18" charset="0"/>
              </a:rPr>
              <a:t>المالية</a:t>
            </a:r>
            <a:r>
              <a:rPr lang="ar-EG" sz="2000" b="1" dirty="0" smtClean="0">
                <a:solidFill>
                  <a:srgbClr val="002060"/>
                </a:solidFill>
                <a:latin typeface="Times New Roman" panose="02020603050405020304" pitchFamily="18" charset="0"/>
                <a:cs typeface="Times New Roman" panose="02020603050405020304" pitchFamily="18" charset="0"/>
              </a:rPr>
              <a:t> </a:t>
            </a:r>
            <a:r>
              <a:rPr lang="ar-KW" sz="2000" b="1" dirty="0" smtClean="0">
                <a:solidFill>
                  <a:srgbClr val="002060"/>
                </a:solidFill>
                <a:latin typeface="Times New Roman" panose="02020603050405020304" pitchFamily="18" charset="0"/>
                <a:cs typeface="Times New Roman" panose="02020603050405020304" pitchFamily="18" charset="0"/>
              </a:rPr>
              <a:t>2004</a:t>
            </a:r>
            <a:r>
              <a:rPr lang="ar-EG" sz="2000" b="1" dirty="0" smtClean="0">
                <a:solidFill>
                  <a:srgbClr val="002060"/>
                </a:solidFill>
                <a:latin typeface="Times New Roman" panose="02020603050405020304" pitchFamily="18" charset="0"/>
                <a:cs typeface="Times New Roman" panose="02020603050405020304" pitchFamily="18" charset="0"/>
              </a:rPr>
              <a:t>:</a:t>
            </a:r>
          </a:p>
          <a:p>
            <a:pPr lvl="0" algn="justLow" rtl="1"/>
            <a:endParaRPr lang="en-US" sz="1100" dirty="0">
              <a:cs typeface="Mudir MT" pitchFamily="2" charset="-78"/>
            </a:endParaRPr>
          </a:p>
          <a:p>
            <a:pPr marL="571500" lvl="0" indent="-342900" algn="justLow" rtl="1">
              <a:lnSpc>
                <a:spcPct val="200000"/>
              </a:lnSpc>
              <a:buFont typeface="+mj-lt"/>
              <a:buAutoNum type="arabicParenR"/>
            </a:pPr>
            <a:r>
              <a:rPr lang="ar-KW" sz="1700" dirty="0" smtClean="0">
                <a:cs typeface="Mudir MT" pitchFamily="2" charset="-78"/>
              </a:rPr>
              <a:t>معاملة </a:t>
            </a:r>
            <a:r>
              <a:rPr lang="ar-KW" sz="1700" dirty="0">
                <a:cs typeface="Mudir MT" pitchFamily="2" charset="-78"/>
              </a:rPr>
              <a:t>متساوية بين جميع المساهمين والسعي لحماية </a:t>
            </a:r>
            <a:r>
              <a:rPr lang="ar-KW" sz="1700" dirty="0" smtClean="0">
                <a:cs typeface="Mudir MT" pitchFamily="2" charset="-78"/>
              </a:rPr>
              <a:t>حقوقهم.</a:t>
            </a:r>
            <a:endParaRPr lang="ar-EG" sz="1700" dirty="0" smtClean="0">
              <a:cs typeface="Mudir MT" pitchFamily="2" charset="-78"/>
            </a:endParaRPr>
          </a:p>
          <a:p>
            <a:pPr marL="571500" lvl="0" indent="-342900" algn="justLow" rtl="1">
              <a:lnSpc>
                <a:spcPct val="200000"/>
              </a:lnSpc>
              <a:buFont typeface="+mj-lt"/>
              <a:buAutoNum type="arabicParenR"/>
            </a:pPr>
            <a:r>
              <a:rPr lang="ar-KW" sz="1700" dirty="0" smtClean="0">
                <a:cs typeface="Mudir MT" pitchFamily="2" charset="-78"/>
              </a:rPr>
              <a:t>الإفصاح </a:t>
            </a:r>
            <a:r>
              <a:rPr lang="ar-KW" sz="1700" dirty="0">
                <a:cs typeface="Mudir MT" pitchFamily="2" charset="-78"/>
              </a:rPr>
              <a:t>والشفافية عن المعلومات المهمة للمساهمين بالأوقات </a:t>
            </a:r>
            <a:r>
              <a:rPr lang="ar-KW" sz="1700" dirty="0" smtClean="0">
                <a:cs typeface="Mudir MT" pitchFamily="2" charset="-78"/>
              </a:rPr>
              <a:t>المناسبة.</a:t>
            </a:r>
            <a:endParaRPr lang="ar-EG" sz="1700" dirty="0" smtClean="0">
              <a:cs typeface="Mudir MT" pitchFamily="2" charset="-78"/>
            </a:endParaRPr>
          </a:p>
          <a:p>
            <a:pPr marL="571500" lvl="0" indent="-342900" algn="justLow" rtl="1">
              <a:lnSpc>
                <a:spcPct val="200000"/>
              </a:lnSpc>
              <a:buFont typeface="+mj-lt"/>
              <a:buAutoNum type="arabicParenR"/>
            </a:pPr>
            <a:r>
              <a:rPr lang="ar-KW" sz="1700" dirty="0" smtClean="0">
                <a:cs typeface="Mudir MT" pitchFamily="2" charset="-78"/>
              </a:rPr>
              <a:t>التحديد </a:t>
            </a:r>
            <a:r>
              <a:rPr lang="ar-KW" sz="1700" dirty="0">
                <a:cs typeface="Mudir MT" pitchFamily="2" charset="-78"/>
              </a:rPr>
              <a:t>الواضح لمسؤوليات ومهام مجلس الإدارة والإدارة التنفيذية واشتراط حصول المترشحين لتلك المناصب على مؤهلات </a:t>
            </a:r>
            <a:r>
              <a:rPr lang="ar-KW" sz="1700" dirty="0" smtClean="0">
                <a:cs typeface="Mudir MT" pitchFamily="2" charset="-78"/>
              </a:rPr>
              <a:t>محاسبية.</a:t>
            </a:r>
            <a:endParaRPr lang="ar-EG" sz="1700" dirty="0" smtClean="0">
              <a:cs typeface="Mudir MT" pitchFamily="2" charset="-78"/>
            </a:endParaRPr>
          </a:p>
          <a:p>
            <a:pPr marL="571500" lvl="0" indent="-342900" algn="justLow" rtl="1">
              <a:lnSpc>
                <a:spcPct val="200000"/>
              </a:lnSpc>
              <a:buFont typeface="+mj-lt"/>
              <a:buAutoNum type="arabicParenR"/>
            </a:pPr>
            <a:r>
              <a:rPr lang="ar-KW" sz="1700" dirty="0" smtClean="0">
                <a:cs typeface="Mudir MT" pitchFamily="2" charset="-78"/>
              </a:rPr>
              <a:t>إلزام </a:t>
            </a:r>
            <a:r>
              <a:rPr lang="ar-KW" sz="1700" dirty="0">
                <a:cs typeface="Mudir MT" pitchFamily="2" charset="-78"/>
              </a:rPr>
              <a:t>الجهات الخاضعة لرقابة بنك الكويت المركزي بتشكيل لجان تدقيق تتألف من ثلاثة من أعضاء مجلس الإدارة الغير تنفيذيين.</a:t>
            </a:r>
          </a:p>
          <a:p>
            <a:pPr lvl="0" algn="r" rtl="1"/>
            <a:endParaRPr lang="en-US" sz="2000" b="1" dirty="0">
              <a:latin typeface="Times New Roman" panose="02020603050405020304" pitchFamily="18" charset="0"/>
              <a:cs typeface="Times New Roman" panose="02020603050405020304" pitchFamily="18" charset="0"/>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184953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3">
                                            <p:txEl>
                                              <p:pRg st="2" end="2"/>
                                            </p:txEl>
                                          </p:spTgt>
                                        </p:tgtEl>
                                        <p:attrNameLst>
                                          <p:attrName>style.visibility</p:attrName>
                                        </p:attrNameLst>
                                      </p:cBhvr>
                                      <p:to>
                                        <p:strVal val="visible"/>
                                      </p:to>
                                    </p:set>
                                    <p:animEffect transition="in" filter="barn(inVertical)">
                                      <p:cBhvr>
                                        <p:cTn id="7" dur="500"/>
                                        <p:tgtEl>
                                          <p:spTgt spid="33">
                                            <p:txEl>
                                              <p:pRg st="2" end="2"/>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33">
                                            <p:txEl>
                                              <p:pRg st="4" end="4"/>
                                            </p:txEl>
                                          </p:spTgt>
                                        </p:tgtEl>
                                        <p:attrNameLst>
                                          <p:attrName>style.visibility</p:attrName>
                                        </p:attrNameLst>
                                      </p:cBhvr>
                                      <p:to>
                                        <p:strVal val="visible"/>
                                      </p:to>
                                    </p:set>
                                    <p:animEffect transition="in" filter="wipe(right)">
                                      <p:cBhvr>
                                        <p:cTn id="11" dur="500"/>
                                        <p:tgtEl>
                                          <p:spTgt spid="33">
                                            <p:txEl>
                                              <p:pRg st="4" end="4"/>
                                            </p:txEl>
                                          </p:spTgt>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33">
                                            <p:txEl>
                                              <p:pRg st="5" end="5"/>
                                            </p:txEl>
                                          </p:spTgt>
                                        </p:tgtEl>
                                        <p:attrNameLst>
                                          <p:attrName>style.visibility</p:attrName>
                                        </p:attrNameLst>
                                      </p:cBhvr>
                                      <p:to>
                                        <p:strVal val="visible"/>
                                      </p:to>
                                    </p:set>
                                    <p:animEffect transition="in" filter="wipe(right)">
                                      <p:cBhvr>
                                        <p:cTn id="15" dur="500"/>
                                        <p:tgtEl>
                                          <p:spTgt spid="33">
                                            <p:txEl>
                                              <p:pRg st="5" end="5"/>
                                            </p:txEl>
                                          </p:spTgt>
                                        </p:tgtEl>
                                      </p:cBhvr>
                                    </p:animEffect>
                                  </p:childTnLst>
                                </p:cTn>
                              </p:par>
                            </p:childTnLst>
                          </p:cTn>
                        </p:par>
                        <p:par>
                          <p:cTn id="16" fill="hold">
                            <p:stCondLst>
                              <p:cond delay="1500"/>
                            </p:stCondLst>
                            <p:childTnLst>
                              <p:par>
                                <p:cTn id="17" presetID="22" presetClass="entr" presetSubtype="2" fill="hold" grpId="0" nodeType="afterEffect">
                                  <p:stCondLst>
                                    <p:cond delay="0"/>
                                  </p:stCondLst>
                                  <p:childTnLst>
                                    <p:set>
                                      <p:cBhvr>
                                        <p:cTn id="18" dur="1" fill="hold">
                                          <p:stCondLst>
                                            <p:cond delay="0"/>
                                          </p:stCondLst>
                                        </p:cTn>
                                        <p:tgtEl>
                                          <p:spTgt spid="33">
                                            <p:txEl>
                                              <p:pRg st="6" end="6"/>
                                            </p:txEl>
                                          </p:spTgt>
                                        </p:tgtEl>
                                        <p:attrNameLst>
                                          <p:attrName>style.visibility</p:attrName>
                                        </p:attrNameLst>
                                      </p:cBhvr>
                                      <p:to>
                                        <p:strVal val="visible"/>
                                      </p:to>
                                    </p:set>
                                    <p:animEffect transition="in" filter="wipe(right)">
                                      <p:cBhvr>
                                        <p:cTn id="19" dur="500"/>
                                        <p:tgtEl>
                                          <p:spTgt spid="33">
                                            <p:txEl>
                                              <p:pRg st="6" end="6"/>
                                            </p:txEl>
                                          </p:spTgt>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33">
                                            <p:txEl>
                                              <p:pRg st="7" end="7"/>
                                            </p:txEl>
                                          </p:spTgt>
                                        </p:tgtEl>
                                        <p:attrNameLst>
                                          <p:attrName>style.visibility</p:attrName>
                                        </p:attrNameLst>
                                      </p:cBhvr>
                                      <p:to>
                                        <p:strVal val="visible"/>
                                      </p:to>
                                    </p:set>
                                    <p:animEffect transition="in" filter="wipe(right)">
                                      <p:cBhvr>
                                        <p:cTn id="23" dur="500"/>
                                        <p:tgtEl>
                                          <p:spTgt spid="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6</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847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رقم 7 لسنة 2010 بشأن إنشاء هيئة أسواق المال وتنظيم نشاط الأوراق المالية </a:t>
            </a:r>
            <a:r>
              <a:rPr lang="ar-KW" sz="2000" b="1" dirty="0" smtClean="0">
                <a:solidFill>
                  <a:srgbClr val="002060"/>
                </a:solidFill>
                <a:latin typeface="Times New Roman" panose="02020603050405020304" pitchFamily="18" charset="0"/>
                <a:cs typeface="Times New Roman" panose="02020603050405020304" pitchFamily="18" charset="0"/>
              </a:rPr>
              <a:t>وتعديلاته</a:t>
            </a:r>
            <a:r>
              <a:rPr lang="ar-EG" sz="2000" b="1" dirty="0" smtClean="0">
                <a:solidFill>
                  <a:srgbClr val="002060"/>
                </a:solidFill>
                <a:latin typeface="Times New Roman" panose="02020603050405020304" pitchFamily="18" charset="0"/>
                <a:cs typeface="Times New Roman" panose="02020603050405020304" pitchFamily="18" charset="0"/>
              </a:rPr>
              <a:t>.</a:t>
            </a:r>
          </a:p>
          <a:p>
            <a:pPr marL="228600" lvl="0" algn="justLow" rtl="1"/>
            <a:endParaRPr lang="ar-EG" sz="800" dirty="0" smtClean="0">
              <a:latin typeface="Times New Roman" panose="02020603050405020304" pitchFamily="18" charset="0"/>
              <a:cs typeface="Times New Roman" panose="02020603050405020304" pitchFamily="18" charset="0"/>
            </a:endParaRPr>
          </a:p>
          <a:p>
            <a:pPr marL="571500" lvl="0" indent="-342900" algn="justLow" rtl="1">
              <a:buFont typeface="Courier New" panose="02070309020205020404" pitchFamily="49" charset="0"/>
              <a:buChar char="o"/>
            </a:pPr>
            <a:r>
              <a:rPr lang="ar-SA" sz="2000" dirty="0" smtClean="0"/>
              <a:t>بعض </a:t>
            </a:r>
            <a:r>
              <a:rPr lang="ar-SA" sz="2000" dirty="0"/>
              <a:t>أهداف هيئة أسواق المال المنصوص عليها في المادة </a:t>
            </a:r>
            <a:r>
              <a:rPr lang="ar-EG" sz="2000" dirty="0"/>
              <a:t>3</a:t>
            </a:r>
            <a:r>
              <a:rPr lang="en-GB" sz="2000" dirty="0" smtClean="0"/>
              <a:t> </a:t>
            </a:r>
            <a:r>
              <a:rPr lang="ar-SA" sz="2000" dirty="0"/>
              <a:t>من هذا القانون تعزز التطبيق السليم لقواعد </a:t>
            </a:r>
            <a:r>
              <a:rPr lang="ar-SA" sz="2000" dirty="0" err="1"/>
              <a:t>الحوكمة</a:t>
            </a:r>
            <a:r>
              <a:rPr lang="ar-SA" sz="2000" dirty="0"/>
              <a:t>، حيث تنص هذا المادة على التالي</a:t>
            </a:r>
            <a:r>
              <a:rPr lang="ar-SA" sz="2000" dirty="0" smtClean="0"/>
              <a:t>:</a:t>
            </a:r>
            <a:endParaRPr lang="ar-EG" sz="2000" dirty="0" smtClean="0"/>
          </a:p>
          <a:p>
            <a:pPr marL="228600" lvl="0" algn="justLow" rtl="1"/>
            <a:endParaRPr lang="en-US" sz="800" dirty="0">
              <a:cs typeface="Mudir MT" pitchFamily="2" charset="-78"/>
            </a:endParaRPr>
          </a:p>
          <a:p>
            <a:pPr marL="862013" lvl="0" indent="-342900" algn="justLow" rtl="1">
              <a:lnSpc>
                <a:spcPct val="150000"/>
              </a:lnSpc>
              <a:buFont typeface="+mj-lt"/>
              <a:buAutoNum type="arabicParenR"/>
            </a:pPr>
            <a:r>
              <a:rPr lang="ar-KW" sz="1700" dirty="0" smtClean="0">
                <a:cs typeface="Mudir MT" pitchFamily="2" charset="-78"/>
              </a:rPr>
              <a:t>تنظيم </a:t>
            </a:r>
            <a:r>
              <a:rPr lang="ar-KW" sz="1700" dirty="0">
                <a:cs typeface="Mudir MT" pitchFamily="2" charset="-78"/>
              </a:rPr>
              <a:t>نشاط الأوراق المالية بما يتسم بالعدالة والتنافسية </a:t>
            </a:r>
            <a:r>
              <a:rPr lang="ar-KW" sz="1700" dirty="0" smtClean="0">
                <a:cs typeface="Mudir MT" pitchFamily="2" charset="-78"/>
              </a:rPr>
              <a:t>والشفافية</a:t>
            </a:r>
            <a:r>
              <a:rPr lang="ar-EG" sz="1700" dirty="0" smtClean="0">
                <a:cs typeface="Mudir MT" pitchFamily="2" charset="-78"/>
              </a:rPr>
              <a:t>.</a:t>
            </a:r>
            <a:endParaRPr lang="ar-KW" sz="1700" dirty="0">
              <a:cs typeface="Mudir MT" pitchFamily="2" charset="-78"/>
            </a:endParaRPr>
          </a:p>
          <a:p>
            <a:pPr marL="862013" lvl="0" indent="-342900" algn="justLow" rtl="1">
              <a:lnSpc>
                <a:spcPct val="150000"/>
              </a:lnSpc>
              <a:buFont typeface="+mj-lt"/>
              <a:buAutoNum type="arabicParenR"/>
            </a:pPr>
            <a:r>
              <a:rPr lang="ar-KW" sz="1700" dirty="0" smtClean="0">
                <a:cs typeface="Mudir MT" pitchFamily="2" charset="-78"/>
              </a:rPr>
              <a:t>توفير </a:t>
            </a:r>
            <a:r>
              <a:rPr lang="ar-KW" sz="1700" dirty="0">
                <a:cs typeface="Mudir MT" pitchFamily="2" charset="-78"/>
              </a:rPr>
              <a:t>حماية المتعاملين في نشاط الأوراق </a:t>
            </a:r>
            <a:r>
              <a:rPr lang="ar-KW" sz="1700" dirty="0" smtClean="0">
                <a:cs typeface="Mudir MT" pitchFamily="2" charset="-78"/>
              </a:rPr>
              <a:t>المالية</a:t>
            </a:r>
            <a:r>
              <a:rPr lang="ar-EG" sz="1700" dirty="0" smtClean="0">
                <a:cs typeface="Mudir MT" pitchFamily="2" charset="-78"/>
              </a:rPr>
              <a:t>.</a:t>
            </a:r>
            <a:endParaRPr lang="ar-KW" sz="1700" dirty="0">
              <a:cs typeface="Mudir MT" pitchFamily="2" charset="-78"/>
            </a:endParaRPr>
          </a:p>
          <a:p>
            <a:pPr marL="862013" lvl="0" indent="-342900" algn="justLow" rtl="1">
              <a:lnSpc>
                <a:spcPct val="150000"/>
              </a:lnSpc>
              <a:buFont typeface="+mj-lt"/>
              <a:buAutoNum type="arabicParenR"/>
            </a:pPr>
            <a:r>
              <a:rPr lang="ar-KW" sz="1700" dirty="0" smtClean="0">
                <a:cs typeface="Mudir MT" pitchFamily="2" charset="-78"/>
              </a:rPr>
              <a:t>تطبيق </a:t>
            </a:r>
            <a:r>
              <a:rPr lang="ar-KW" sz="1700" dirty="0">
                <a:cs typeface="Mudir MT" pitchFamily="2" charset="-78"/>
              </a:rPr>
              <a:t>سياسة الإفصاح الكامل بما يحقق العدالة والشفافية ويمنع تعارض المصالح واستغلال المعلومات </a:t>
            </a:r>
            <a:r>
              <a:rPr lang="ar-KW" sz="1700" dirty="0" smtClean="0">
                <a:cs typeface="Mudir MT" pitchFamily="2" charset="-78"/>
              </a:rPr>
              <a:t>الداخلية</a:t>
            </a:r>
            <a:r>
              <a:rPr lang="ar-EG" sz="1700" dirty="0" smtClean="0">
                <a:cs typeface="Mudir MT" pitchFamily="2" charset="-78"/>
              </a:rPr>
              <a:t>.</a:t>
            </a:r>
            <a:endParaRPr lang="ar-KW" sz="1700" dirty="0">
              <a:cs typeface="Mudir MT" pitchFamily="2" charset="-78"/>
            </a:endParaRPr>
          </a:p>
          <a:p>
            <a:pPr marL="862013" lvl="0" indent="-342900" algn="justLow" rtl="1">
              <a:lnSpc>
                <a:spcPct val="150000"/>
              </a:lnSpc>
              <a:buFont typeface="+mj-lt"/>
              <a:buAutoNum type="arabicParenR"/>
            </a:pPr>
            <a:r>
              <a:rPr lang="ar-KW" sz="1700" dirty="0" smtClean="0">
                <a:cs typeface="Mudir MT" pitchFamily="2" charset="-78"/>
              </a:rPr>
              <a:t>العمل </a:t>
            </a:r>
            <a:r>
              <a:rPr lang="ar-KW" sz="1700" dirty="0">
                <a:cs typeface="Mudir MT" pitchFamily="2" charset="-78"/>
              </a:rPr>
              <a:t>على ضمان الالتزام بالقوانين واللوائح ذات العلاقة بنشاط الأوراق المالية</a:t>
            </a:r>
          </a:p>
          <a:p>
            <a:pPr marL="862013" lvl="0" indent="-342900" algn="justLow" rtl="1">
              <a:lnSpc>
                <a:spcPct val="150000"/>
              </a:lnSpc>
              <a:buFont typeface="+mj-lt"/>
              <a:buAutoNum type="arabicParenR"/>
            </a:pPr>
            <a:r>
              <a:rPr lang="ar-KW" sz="1700" dirty="0" smtClean="0">
                <a:cs typeface="Mudir MT" pitchFamily="2" charset="-78"/>
              </a:rPr>
              <a:t>توعية </a:t>
            </a:r>
            <a:r>
              <a:rPr lang="ar-KW" sz="1700" dirty="0">
                <a:cs typeface="Mudir MT" pitchFamily="2" charset="-78"/>
              </a:rPr>
              <a:t>الجمهور بنشاط الأوراق </a:t>
            </a:r>
            <a:r>
              <a:rPr lang="ar-KW" sz="1700" dirty="0" smtClean="0">
                <a:cs typeface="Mudir MT" pitchFamily="2" charset="-78"/>
              </a:rPr>
              <a:t>المالية</a:t>
            </a:r>
            <a:r>
              <a:rPr lang="ar-EG" sz="1700" dirty="0">
                <a:cs typeface="Mudir MT" pitchFamily="2" charset="-78"/>
              </a:rPr>
              <a:t>.</a:t>
            </a:r>
            <a:endParaRPr lang="ar-KW" sz="1700" dirty="0">
              <a:cs typeface="Mudir MT" pitchFamily="2" charset="-78"/>
            </a:endParaRPr>
          </a:p>
          <a:p>
            <a:pPr lvl="0" algn="r" rtl="1"/>
            <a:endParaRPr lang="en-US" sz="2000" b="1" dirty="0">
              <a:latin typeface="Times New Roman" panose="02020603050405020304" pitchFamily="18" charset="0"/>
              <a:cs typeface="Times New Roman" panose="02020603050405020304" pitchFamily="18" charset="0"/>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281256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3">
                                            <p:txEl>
                                              <p:pRg st="0" end="0"/>
                                            </p:txEl>
                                          </p:spTgt>
                                        </p:tgtEl>
                                        <p:attrNameLst>
                                          <p:attrName>style.visibility</p:attrName>
                                        </p:attrNameLst>
                                      </p:cBhvr>
                                      <p:to>
                                        <p:strVal val="visible"/>
                                      </p:to>
                                    </p:set>
                                    <p:animEffect transition="in" filter="fade">
                                      <p:cBhvr>
                                        <p:cTn id="7" dur="1000"/>
                                        <p:tgtEl>
                                          <p:spTgt spid="33">
                                            <p:txEl>
                                              <p:pRg st="0" end="0"/>
                                            </p:txEl>
                                          </p:spTgt>
                                        </p:tgtEl>
                                      </p:cBhvr>
                                    </p:animEffect>
                                    <p:anim calcmode="lin" valueType="num">
                                      <p:cBhvr>
                                        <p:cTn id="8" dur="10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3">
                                            <p:txEl>
                                              <p:pRg st="1" end="1"/>
                                            </p:txEl>
                                          </p:spTgt>
                                        </p:tgtEl>
                                        <p:attrNameLst>
                                          <p:attrName>style.visibility</p:attrName>
                                        </p:attrNameLst>
                                      </p:cBhvr>
                                      <p:to>
                                        <p:strVal val="visible"/>
                                      </p:to>
                                    </p:set>
                                    <p:animEffect transition="in" filter="barn(inVertical)">
                                      <p:cBhvr>
                                        <p:cTn id="14" dur="500"/>
                                        <p:tgtEl>
                                          <p:spTgt spid="3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grpId="0" nodeType="clickEffect">
                                  <p:stCondLst>
                                    <p:cond delay="0"/>
                                  </p:stCondLst>
                                  <p:childTnLst>
                                    <p:set>
                                      <p:cBhvr>
                                        <p:cTn id="18" dur="1" fill="hold">
                                          <p:stCondLst>
                                            <p:cond delay="0"/>
                                          </p:stCondLst>
                                        </p:cTn>
                                        <p:tgtEl>
                                          <p:spTgt spid="33">
                                            <p:txEl>
                                              <p:pRg st="3" end="3"/>
                                            </p:txEl>
                                          </p:spTgt>
                                        </p:tgtEl>
                                        <p:attrNameLst>
                                          <p:attrName>style.visibility</p:attrName>
                                        </p:attrNameLst>
                                      </p:cBhvr>
                                      <p:to>
                                        <p:strVal val="visible"/>
                                      </p:to>
                                    </p:set>
                                    <p:animEffect transition="in" filter="wipe(right)">
                                      <p:cBhvr>
                                        <p:cTn id="19" dur="500"/>
                                        <p:tgtEl>
                                          <p:spTgt spid="33">
                                            <p:txEl>
                                              <p:pRg st="3" end="3"/>
                                            </p:txEl>
                                          </p:spTgt>
                                        </p:tgtEl>
                                      </p:cBhvr>
                                    </p:animEffect>
                                  </p:childTnLst>
                                </p:cTn>
                              </p:par>
                            </p:childTnLst>
                          </p:cTn>
                        </p:par>
                        <p:par>
                          <p:cTn id="20" fill="hold">
                            <p:stCondLst>
                              <p:cond delay="500"/>
                            </p:stCondLst>
                            <p:childTnLst>
                              <p:par>
                                <p:cTn id="21" presetID="22" presetClass="entr" presetSubtype="2" fill="hold" grpId="0" nodeType="afterEffect">
                                  <p:stCondLst>
                                    <p:cond delay="0"/>
                                  </p:stCondLst>
                                  <p:childTnLst>
                                    <p:set>
                                      <p:cBhvr>
                                        <p:cTn id="22" dur="1" fill="hold">
                                          <p:stCondLst>
                                            <p:cond delay="0"/>
                                          </p:stCondLst>
                                        </p:cTn>
                                        <p:tgtEl>
                                          <p:spTgt spid="33">
                                            <p:txEl>
                                              <p:pRg st="5" end="5"/>
                                            </p:txEl>
                                          </p:spTgt>
                                        </p:tgtEl>
                                        <p:attrNameLst>
                                          <p:attrName>style.visibility</p:attrName>
                                        </p:attrNameLst>
                                      </p:cBhvr>
                                      <p:to>
                                        <p:strVal val="visible"/>
                                      </p:to>
                                    </p:set>
                                    <p:animEffect transition="in" filter="wipe(right)">
                                      <p:cBhvr>
                                        <p:cTn id="23" dur="500"/>
                                        <p:tgtEl>
                                          <p:spTgt spid="33">
                                            <p:txEl>
                                              <p:pRg st="5" end="5"/>
                                            </p:txEl>
                                          </p:spTgt>
                                        </p:tgtEl>
                                      </p:cBhvr>
                                    </p:animEffect>
                                  </p:childTnLst>
                                </p:cTn>
                              </p:par>
                            </p:childTnLst>
                          </p:cTn>
                        </p:par>
                        <p:par>
                          <p:cTn id="24" fill="hold">
                            <p:stCondLst>
                              <p:cond delay="1000"/>
                            </p:stCondLst>
                            <p:childTnLst>
                              <p:par>
                                <p:cTn id="25" presetID="22" presetClass="entr" presetSubtype="2" fill="hold" grpId="0" nodeType="afterEffect">
                                  <p:stCondLst>
                                    <p:cond delay="0"/>
                                  </p:stCondLst>
                                  <p:childTnLst>
                                    <p:set>
                                      <p:cBhvr>
                                        <p:cTn id="26" dur="1" fill="hold">
                                          <p:stCondLst>
                                            <p:cond delay="0"/>
                                          </p:stCondLst>
                                        </p:cTn>
                                        <p:tgtEl>
                                          <p:spTgt spid="33">
                                            <p:txEl>
                                              <p:pRg st="6" end="6"/>
                                            </p:txEl>
                                          </p:spTgt>
                                        </p:tgtEl>
                                        <p:attrNameLst>
                                          <p:attrName>style.visibility</p:attrName>
                                        </p:attrNameLst>
                                      </p:cBhvr>
                                      <p:to>
                                        <p:strVal val="visible"/>
                                      </p:to>
                                    </p:set>
                                    <p:animEffect transition="in" filter="wipe(right)">
                                      <p:cBhvr>
                                        <p:cTn id="27" dur="500"/>
                                        <p:tgtEl>
                                          <p:spTgt spid="33">
                                            <p:txEl>
                                              <p:pRg st="6" end="6"/>
                                            </p:txEl>
                                          </p:spTgt>
                                        </p:tgtEl>
                                      </p:cBhvr>
                                    </p:animEffect>
                                  </p:childTnLst>
                                </p:cTn>
                              </p:par>
                            </p:childTnLst>
                          </p:cTn>
                        </p:par>
                        <p:par>
                          <p:cTn id="28" fill="hold">
                            <p:stCondLst>
                              <p:cond delay="1500"/>
                            </p:stCondLst>
                            <p:childTnLst>
                              <p:par>
                                <p:cTn id="29" presetID="22" presetClass="entr" presetSubtype="2" fill="hold" grpId="0" nodeType="afterEffect">
                                  <p:stCondLst>
                                    <p:cond delay="0"/>
                                  </p:stCondLst>
                                  <p:childTnLst>
                                    <p:set>
                                      <p:cBhvr>
                                        <p:cTn id="30" dur="1" fill="hold">
                                          <p:stCondLst>
                                            <p:cond delay="0"/>
                                          </p:stCondLst>
                                        </p:cTn>
                                        <p:tgtEl>
                                          <p:spTgt spid="33">
                                            <p:txEl>
                                              <p:pRg st="7" end="7"/>
                                            </p:txEl>
                                          </p:spTgt>
                                        </p:tgtEl>
                                        <p:attrNameLst>
                                          <p:attrName>style.visibility</p:attrName>
                                        </p:attrNameLst>
                                      </p:cBhvr>
                                      <p:to>
                                        <p:strVal val="visible"/>
                                      </p:to>
                                    </p:set>
                                    <p:animEffect transition="in" filter="wipe(right)">
                                      <p:cBhvr>
                                        <p:cTn id="31" dur="500"/>
                                        <p:tgtEl>
                                          <p:spTgt spid="33">
                                            <p:txEl>
                                              <p:pRg st="7" end="7"/>
                                            </p:txEl>
                                          </p:spTgt>
                                        </p:tgtEl>
                                      </p:cBhvr>
                                    </p:animEffect>
                                  </p:childTnLst>
                                </p:cTn>
                              </p:par>
                            </p:childTnLst>
                          </p:cTn>
                        </p:par>
                        <p:par>
                          <p:cTn id="32" fill="hold">
                            <p:stCondLst>
                              <p:cond delay="2000"/>
                            </p:stCondLst>
                            <p:childTnLst>
                              <p:par>
                                <p:cTn id="33" presetID="22" presetClass="entr" presetSubtype="2" fill="hold" grpId="0" nodeType="afterEffect">
                                  <p:stCondLst>
                                    <p:cond delay="0"/>
                                  </p:stCondLst>
                                  <p:childTnLst>
                                    <p:set>
                                      <p:cBhvr>
                                        <p:cTn id="34" dur="1" fill="hold">
                                          <p:stCondLst>
                                            <p:cond delay="0"/>
                                          </p:stCondLst>
                                        </p:cTn>
                                        <p:tgtEl>
                                          <p:spTgt spid="33">
                                            <p:txEl>
                                              <p:pRg st="8" end="8"/>
                                            </p:txEl>
                                          </p:spTgt>
                                        </p:tgtEl>
                                        <p:attrNameLst>
                                          <p:attrName>style.visibility</p:attrName>
                                        </p:attrNameLst>
                                      </p:cBhvr>
                                      <p:to>
                                        <p:strVal val="visible"/>
                                      </p:to>
                                    </p:set>
                                    <p:animEffect transition="in" filter="wipe(right)">
                                      <p:cBhvr>
                                        <p:cTn id="35" dur="500"/>
                                        <p:tgtEl>
                                          <p:spTgt spid="33">
                                            <p:txEl>
                                              <p:pRg st="8" end="8"/>
                                            </p:txEl>
                                          </p:spTgt>
                                        </p:tgtEl>
                                      </p:cBhvr>
                                    </p:animEffect>
                                  </p:childTnLst>
                                </p:cTn>
                              </p:par>
                            </p:childTnLst>
                          </p:cTn>
                        </p:par>
                        <p:par>
                          <p:cTn id="36" fill="hold">
                            <p:stCondLst>
                              <p:cond delay="2500"/>
                            </p:stCondLst>
                            <p:childTnLst>
                              <p:par>
                                <p:cTn id="37" presetID="22" presetClass="entr" presetSubtype="2" fill="hold" grpId="0" nodeType="afterEffect">
                                  <p:stCondLst>
                                    <p:cond delay="0"/>
                                  </p:stCondLst>
                                  <p:childTnLst>
                                    <p:set>
                                      <p:cBhvr>
                                        <p:cTn id="38" dur="1" fill="hold">
                                          <p:stCondLst>
                                            <p:cond delay="0"/>
                                          </p:stCondLst>
                                        </p:cTn>
                                        <p:tgtEl>
                                          <p:spTgt spid="33">
                                            <p:txEl>
                                              <p:pRg st="9" end="9"/>
                                            </p:txEl>
                                          </p:spTgt>
                                        </p:tgtEl>
                                        <p:attrNameLst>
                                          <p:attrName>style.visibility</p:attrName>
                                        </p:attrNameLst>
                                      </p:cBhvr>
                                      <p:to>
                                        <p:strVal val="visible"/>
                                      </p:to>
                                    </p:set>
                                    <p:animEffect transition="in" filter="wipe(right)">
                                      <p:cBhvr>
                                        <p:cTn id="39" dur="500"/>
                                        <p:tgtEl>
                                          <p:spTgt spid="3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7</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رقم 7 لسنة 2010 بشأن إنشاء هيئة أسواق المال وتنظيم نشاط الأوراق المالية </a:t>
            </a:r>
            <a:r>
              <a:rPr lang="ar-KW" sz="2000" b="1" dirty="0" smtClean="0">
                <a:solidFill>
                  <a:srgbClr val="002060"/>
                </a:solidFill>
                <a:latin typeface="Times New Roman" panose="02020603050405020304" pitchFamily="18" charset="0"/>
                <a:cs typeface="Times New Roman" panose="02020603050405020304" pitchFamily="18" charset="0"/>
              </a:rPr>
              <a:t>وتعديلاته</a:t>
            </a:r>
            <a:r>
              <a:rPr lang="ar-EG" sz="2000" b="1" dirty="0" smtClean="0">
                <a:solidFill>
                  <a:srgbClr val="002060"/>
                </a:solidFill>
                <a:latin typeface="Times New Roman" panose="02020603050405020304" pitchFamily="18" charset="0"/>
                <a:cs typeface="Times New Roman" panose="02020603050405020304" pitchFamily="18" charset="0"/>
              </a:rPr>
              <a:t>.</a:t>
            </a:r>
          </a:p>
          <a:p>
            <a:pPr marL="228600" lvl="0" algn="justLow" rtl="1"/>
            <a:endParaRPr lang="ar-EG" sz="800" dirty="0" smtClean="0">
              <a:latin typeface="Times New Roman" panose="02020603050405020304" pitchFamily="18" charset="0"/>
              <a:cs typeface="Times New Roman" panose="02020603050405020304" pitchFamily="18" charset="0"/>
            </a:endParaRPr>
          </a:p>
          <a:p>
            <a:pPr marL="571500" lvl="0" indent="-342900" algn="justLow" rtl="1">
              <a:buFont typeface="Courier New" panose="02070309020205020404" pitchFamily="49" charset="0"/>
              <a:buChar char="o"/>
            </a:pPr>
            <a:r>
              <a:rPr lang="ar-SA" sz="2000" dirty="0"/>
              <a:t>وكذلك ما يعزز تطبيق قواعد </a:t>
            </a:r>
            <a:r>
              <a:rPr lang="ar-SA" sz="2000" dirty="0" err="1"/>
              <a:t>الحوكمة</a:t>
            </a:r>
            <a:r>
              <a:rPr lang="ar-SA" sz="2000" dirty="0"/>
              <a:t> في قانون هيئة أسواق المال </a:t>
            </a:r>
            <a:r>
              <a:rPr lang="ar-SA" sz="2000" dirty="0" smtClean="0"/>
              <a:t>ما جاء </a:t>
            </a:r>
            <a:r>
              <a:rPr lang="ar-SA" sz="2000" dirty="0"/>
              <a:t>في الفصل العاشر والمتعلق بالإفصاح عن الملكيات في </a:t>
            </a:r>
            <a:r>
              <a:rPr lang="ar-SA" sz="2000" dirty="0" smtClean="0"/>
              <a:t>الشركات</a:t>
            </a:r>
            <a:r>
              <a:rPr lang="ar-EG" sz="2000" dirty="0" smtClean="0"/>
              <a:t>.</a:t>
            </a:r>
          </a:p>
          <a:p>
            <a:pPr marL="228600" lvl="0" algn="justLow" rtl="1"/>
            <a:endParaRPr lang="ar-EG" sz="800" dirty="0" smtClean="0"/>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364015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8</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رقم 7 لسنة 2010 بشأن إنشاء هيئة أسواق المال وتنظيم نشاط الأوراق المالية </a:t>
            </a:r>
            <a:r>
              <a:rPr lang="ar-KW" sz="2000" b="1" dirty="0" smtClean="0">
                <a:solidFill>
                  <a:srgbClr val="002060"/>
                </a:solidFill>
                <a:latin typeface="Times New Roman" panose="02020603050405020304" pitchFamily="18" charset="0"/>
                <a:cs typeface="Times New Roman" panose="02020603050405020304" pitchFamily="18" charset="0"/>
              </a:rPr>
              <a:t>وتعديلاته</a:t>
            </a:r>
            <a:r>
              <a:rPr lang="ar-EG" sz="2000" b="1" dirty="0" smtClean="0">
                <a:solidFill>
                  <a:srgbClr val="002060"/>
                </a:solidFill>
                <a:latin typeface="Times New Roman" panose="02020603050405020304" pitchFamily="18" charset="0"/>
                <a:cs typeface="Times New Roman" panose="02020603050405020304" pitchFamily="18" charset="0"/>
              </a:rPr>
              <a:t>.</a:t>
            </a:r>
          </a:p>
          <a:p>
            <a:pPr marL="228600" lvl="0" algn="justLow" rtl="1"/>
            <a:endParaRPr lang="ar-EG" sz="800" dirty="0" smtClean="0"/>
          </a:p>
          <a:p>
            <a:pPr marL="571500" lvl="0" indent="-342900" algn="justLow" rtl="1">
              <a:buFont typeface="Courier New" panose="02070309020205020404" pitchFamily="49" charset="0"/>
              <a:buChar char="o"/>
            </a:pPr>
            <a:r>
              <a:rPr lang="ar-SA" sz="2000" dirty="0" smtClean="0"/>
              <a:t>بالإضافة </a:t>
            </a:r>
            <a:r>
              <a:rPr lang="ar-SA" sz="2000" dirty="0"/>
              <a:t>للفصل الحادي عشر (ثانيا) الجرائم والعقوبات حيث نص في هذا الفصل على عقوبات جزائية من شأنها تعزيز مبادئ </a:t>
            </a:r>
            <a:r>
              <a:rPr lang="ar-SA" sz="2000" dirty="0" err="1"/>
              <a:t>حوكمة</a:t>
            </a:r>
            <a:r>
              <a:rPr lang="ar-SA" sz="2000" dirty="0"/>
              <a:t> الشركات ومن تلك العقوبات على سبيل المثال</a:t>
            </a:r>
            <a:r>
              <a:rPr lang="ar-SA" sz="2000" dirty="0" smtClean="0"/>
              <a:t>:</a:t>
            </a:r>
            <a:endParaRPr lang="ar-EG" sz="2000" dirty="0" smtClean="0"/>
          </a:p>
          <a:p>
            <a:pPr marL="228600" lvl="0" algn="justLow" rtl="1"/>
            <a:endParaRPr lang="ar-EG" sz="400" dirty="0" smtClean="0"/>
          </a:p>
          <a:p>
            <a:pPr marL="685800" lvl="0" indent="-342900" algn="justLow" rtl="1">
              <a:lnSpc>
                <a:spcPct val="150000"/>
              </a:lnSpc>
              <a:buFont typeface="+mj-lt"/>
              <a:buAutoNum type="arabicParenR"/>
            </a:pPr>
            <a:r>
              <a:rPr lang="ar-KW" sz="1700" dirty="0" smtClean="0">
                <a:cs typeface="Mudir MT" pitchFamily="2" charset="-78"/>
              </a:rPr>
              <a:t>كل </a:t>
            </a:r>
            <a:r>
              <a:rPr lang="ar-KW" sz="1700" dirty="0">
                <a:cs typeface="Mudir MT" pitchFamily="2" charset="-78"/>
              </a:rPr>
              <a:t>مطلع قام ببيع أو شراء ورقة مالية أثناء حيازته لمعلومات داخلية عنها، أو كشف عن المعلومات الداخلية، أو أعطى مشورة على أساس المعلومات الداخلية لشخص آخر.</a:t>
            </a:r>
          </a:p>
          <a:p>
            <a:pPr marL="685800" lvl="0" indent="-342900" algn="justLow" rtl="1">
              <a:lnSpc>
                <a:spcPct val="150000"/>
              </a:lnSpc>
              <a:buFont typeface="+mj-lt"/>
              <a:buAutoNum type="arabicParenR"/>
            </a:pPr>
            <a:r>
              <a:rPr lang="ar-KW" sz="1700" dirty="0" smtClean="0">
                <a:cs typeface="Mudir MT" pitchFamily="2" charset="-78"/>
              </a:rPr>
              <a:t>كل </a:t>
            </a:r>
            <a:r>
              <a:rPr lang="ar-KW" sz="1700" dirty="0">
                <a:cs typeface="Mudir MT" pitchFamily="2" charset="-78"/>
              </a:rPr>
              <a:t>من يخضع لأحكام قانون هيئة أسواق المال وأفشى سرا اتصل بعلمه بحكم طبيعة عمله أو وظيفته أو منصبه</a:t>
            </a:r>
            <a:r>
              <a:rPr lang="ar-KW" sz="1700" dirty="0" smtClean="0">
                <a:cs typeface="Mudir MT" pitchFamily="2" charset="-78"/>
              </a:rPr>
              <a:t>.</a:t>
            </a:r>
            <a:endParaRPr lang="ar-KW" sz="1700" dirty="0">
              <a:cs typeface="Mudir MT" pitchFamily="2" charset="-78"/>
            </a:endParaRP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88653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3">
                                            <p:txEl>
                                              <p:pRg st="5" end="5"/>
                                            </p:txEl>
                                          </p:spTgt>
                                        </p:tgtEl>
                                        <p:attrNameLst>
                                          <p:attrName>style.visibility</p:attrName>
                                        </p:attrNameLst>
                                      </p:cBhvr>
                                      <p:to>
                                        <p:strVal val="visible"/>
                                      </p:to>
                                    </p:set>
                                    <p:animEffect transition="in" filter="wipe(right)">
                                      <p:cBhvr>
                                        <p:cTn id="12" dur="500"/>
                                        <p:tgtEl>
                                          <p:spTgt spid="33">
                                            <p:txEl>
                                              <p:pRg st="5" end="5"/>
                                            </p:txEl>
                                          </p:spTgt>
                                        </p:tgtEl>
                                      </p:cBhvr>
                                    </p:animEffect>
                                  </p:childTnLst>
                                </p:cTn>
                              </p:par>
                            </p:childTnLst>
                          </p:cTn>
                        </p:par>
                        <p:par>
                          <p:cTn id="13" fill="hold">
                            <p:stCondLst>
                              <p:cond delay="500"/>
                            </p:stCondLst>
                            <p:childTnLst>
                              <p:par>
                                <p:cTn id="14" presetID="22" presetClass="entr" presetSubtype="2" fill="hold" grpId="0" nodeType="afterEffect">
                                  <p:stCondLst>
                                    <p:cond delay="0"/>
                                  </p:stCondLst>
                                  <p:childTnLst>
                                    <p:set>
                                      <p:cBhvr>
                                        <p:cTn id="15" dur="1" fill="hold">
                                          <p:stCondLst>
                                            <p:cond delay="0"/>
                                          </p:stCondLst>
                                        </p:cTn>
                                        <p:tgtEl>
                                          <p:spTgt spid="33">
                                            <p:txEl>
                                              <p:pRg st="6" end="6"/>
                                            </p:txEl>
                                          </p:spTgt>
                                        </p:tgtEl>
                                        <p:attrNameLst>
                                          <p:attrName>style.visibility</p:attrName>
                                        </p:attrNameLst>
                                      </p:cBhvr>
                                      <p:to>
                                        <p:strVal val="visible"/>
                                      </p:to>
                                    </p:set>
                                    <p:animEffect transition="in" filter="wipe(right)">
                                      <p:cBhvr>
                                        <p:cTn id="16" dur="500"/>
                                        <p:tgtEl>
                                          <p:spTgt spid="3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4"/>
          <p:cNvSpPr>
            <a:spLocks noGrp="1"/>
          </p:cNvSpPr>
          <p:nvPr>
            <p:ph type="sldNum" sz="quarter" idx="11"/>
          </p:nvPr>
        </p:nvSpPr>
        <p:spPr>
          <a:xfrm>
            <a:off x="6818312" y="6431915"/>
            <a:ext cx="2133600" cy="292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rtl="1"/>
            <a:fld id="{4D757B7D-E2F0-4718-9249-C7A007558F7B}" type="slidenum">
              <a:rPr lang="en-US" altLang="ar-EG" sz="1000" smtClean="0">
                <a:solidFill>
                  <a:schemeClr val="tx2"/>
                </a:solidFill>
              </a:rPr>
              <a:t>9</a:t>
            </a:fld>
            <a:endParaRPr lang="en-US" altLang="ar-EG" sz="1000" dirty="0">
              <a:solidFill>
                <a:schemeClr val="tx2"/>
              </a:solidFill>
            </a:endParaRPr>
          </a:p>
        </p:txBody>
      </p:sp>
      <p:sp>
        <p:nvSpPr>
          <p:cNvPr id="33" name="Text Box 40"/>
          <p:cNvSpPr txBox="1">
            <a:spLocks noChangeArrowheads="1"/>
          </p:cNvSpPr>
          <p:nvPr/>
        </p:nvSpPr>
        <p:spPr bwMode="auto">
          <a:xfrm>
            <a:off x="254317" y="1628139"/>
            <a:ext cx="6858000" cy="4170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justLow" rtl="1"/>
            <a:r>
              <a:rPr lang="ar-EG" sz="2000" b="1" dirty="0" smtClean="0">
                <a:latin typeface="Times New Roman" panose="02020603050405020304" pitchFamily="18" charset="0"/>
                <a:cs typeface="Times New Roman" panose="02020603050405020304" pitchFamily="18" charset="0"/>
              </a:rPr>
              <a:t>ثانياً: </a:t>
            </a:r>
            <a:r>
              <a:rPr lang="ar-KW" sz="2000" b="1" dirty="0" smtClean="0">
                <a:latin typeface="Times New Roman" panose="02020603050405020304" pitchFamily="18" charset="0"/>
                <a:cs typeface="Times New Roman" panose="02020603050405020304" pitchFamily="18" charset="0"/>
              </a:rPr>
              <a:t>المرحلة </a:t>
            </a:r>
            <a:r>
              <a:rPr lang="ar-KW" sz="2000" b="1" dirty="0">
                <a:latin typeface="Times New Roman" panose="02020603050405020304" pitchFamily="18" charset="0"/>
                <a:cs typeface="Times New Roman" panose="02020603050405020304" pitchFamily="18" charset="0"/>
              </a:rPr>
              <a:t>ما بعد صدور قانون هيئة أسواق المال وقانون الشركات الكويتي الجديد </a:t>
            </a:r>
            <a:r>
              <a:rPr lang="ar-EG" sz="2000" b="1" dirty="0" smtClean="0">
                <a:latin typeface="Times New Roman" panose="02020603050405020304" pitchFamily="18" charset="0"/>
                <a:cs typeface="Times New Roman" panose="02020603050405020304" pitchFamily="18" charset="0"/>
              </a:rPr>
              <a:t>:</a:t>
            </a:r>
            <a:endParaRPr lang="ar-EG" sz="2000" dirty="0" smtClean="0">
              <a:latin typeface="Times New Roman" panose="02020603050405020304" pitchFamily="18" charset="0"/>
              <a:cs typeface="Times New Roman" panose="02020603050405020304" pitchFamily="18" charset="0"/>
            </a:endParaRPr>
          </a:p>
          <a:p>
            <a:pPr marL="228600" lvl="0" algn="justLow" rtl="1"/>
            <a:r>
              <a:rPr lang="ar-KW" sz="2000" b="1" dirty="0" smtClean="0">
                <a:solidFill>
                  <a:srgbClr val="002060"/>
                </a:solidFill>
                <a:latin typeface="Times New Roman" panose="02020603050405020304" pitchFamily="18" charset="0"/>
                <a:cs typeface="Times New Roman" panose="02020603050405020304" pitchFamily="18" charset="0"/>
              </a:rPr>
              <a:t>قانون </a:t>
            </a:r>
            <a:r>
              <a:rPr lang="ar-KW" sz="2000" b="1" dirty="0">
                <a:solidFill>
                  <a:srgbClr val="002060"/>
                </a:solidFill>
                <a:latin typeface="Times New Roman" panose="02020603050405020304" pitchFamily="18" charset="0"/>
                <a:cs typeface="Times New Roman" panose="02020603050405020304" pitchFamily="18" charset="0"/>
              </a:rPr>
              <a:t>رقم 7 لسنة 2010 بشأن إنشاء هيئة أسواق المال وتنظيم نشاط الأوراق المالية </a:t>
            </a:r>
            <a:r>
              <a:rPr lang="ar-KW" sz="2000" b="1" dirty="0" smtClean="0">
                <a:solidFill>
                  <a:srgbClr val="002060"/>
                </a:solidFill>
                <a:latin typeface="Times New Roman" panose="02020603050405020304" pitchFamily="18" charset="0"/>
                <a:cs typeface="Times New Roman" panose="02020603050405020304" pitchFamily="18" charset="0"/>
              </a:rPr>
              <a:t>وتعديلاته</a:t>
            </a:r>
            <a:endParaRPr lang="ar-EG" sz="2000" b="1" dirty="0" smtClean="0">
              <a:solidFill>
                <a:srgbClr val="002060"/>
              </a:solidFill>
              <a:latin typeface="Times New Roman" panose="02020603050405020304" pitchFamily="18" charset="0"/>
              <a:cs typeface="Times New Roman" panose="02020603050405020304" pitchFamily="18" charset="0"/>
            </a:endParaRPr>
          </a:p>
          <a:p>
            <a:pPr marL="228600" lvl="0" algn="justLow" rtl="1"/>
            <a:endParaRPr lang="ar-EG" sz="800" dirty="0" smtClean="0"/>
          </a:p>
          <a:p>
            <a:pPr marL="571500" lvl="0" indent="-342900" algn="justLow" rtl="1">
              <a:buFont typeface="Courier New" panose="02070309020205020404" pitchFamily="49" charset="0"/>
              <a:buChar char="o"/>
            </a:pPr>
            <a:r>
              <a:rPr lang="ar-SA" sz="2000" dirty="0"/>
              <a:t>وكذلك يعاقب بالغرامة وفقا لأحكام قانون هيئة أسواق المال</a:t>
            </a:r>
            <a:r>
              <a:rPr lang="ar-SA" sz="2000" dirty="0" smtClean="0"/>
              <a:t>:</a:t>
            </a:r>
            <a:endParaRPr lang="ar-EG" sz="2000" dirty="0" smtClean="0"/>
          </a:p>
          <a:p>
            <a:pPr marL="228600" lvl="0" algn="justLow" rtl="1"/>
            <a:endParaRPr lang="ar-EG" sz="400" dirty="0" smtClean="0"/>
          </a:p>
          <a:p>
            <a:pPr marL="685800" lvl="0" indent="-342900" algn="justLow" rtl="1">
              <a:lnSpc>
                <a:spcPct val="150000"/>
              </a:lnSpc>
              <a:buFont typeface="+mj-lt"/>
              <a:buAutoNum type="arabicParenR"/>
            </a:pPr>
            <a:r>
              <a:rPr lang="ar-KW" sz="1700" dirty="0" smtClean="0">
                <a:cs typeface="Mudir MT" pitchFamily="2" charset="-78"/>
              </a:rPr>
              <a:t>كل </a:t>
            </a:r>
            <a:r>
              <a:rPr lang="ar-KW" sz="1700" dirty="0">
                <a:cs typeface="Mudir MT" pitchFamily="2" charset="-78"/>
              </a:rPr>
              <a:t>من أغفل أو حجب أو منع معلومات ذات أثر جوهري أوجب القانون أو اللائحة الإدلاء بها أو </a:t>
            </a:r>
            <a:r>
              <a:rPr lang="ar-KW" sz="1700" dirty="0" smtClean="0">
                <a:cs typeface="Mudir MT" pitchFamily="2" charset="-78"/>
              </a:rPr>
              <a:t>الإفصاح </a:t>
            </a:r>
            <a:r>
              <a:rPr lang="ar-KW" sz="1700" dirty="0">
                <a:cs typeface="Mudir MT" pitchFamily="2" charset="-78"/>
              </a:rPr>
              <a:t>عنها للهيئة أو البورصة بشأن شراء أو بيع ورقة مالية أو بشأن توصية لشراء أو بيع ورقة مالية.</a:t>
            </a:r>
          </a:p>
          <a:p>
            <a:pPr marL="685800" lvl="0" indent="-342900" algn="justLow" rtl="1">
              <a:lnSpc>
                <a:spcPct val="150000"/>
              </a:lnSpc>
              <a:buFont typeface="+mj-lt"/>
              <a:buAutoNum type="arabicParenR"/>
            </a:pPr>
            <a:r>
              <a:rPr lang="ar-KW" sz="1700" dirty="0" smtClean="0">
                <a:cs typeface="Mudir MT" pitchFamily="2" charset="-78"/>
              </a:rPr>
              <a:t>كل </a:t>
            </a:r>
            <a:r>
              <a:rPr lang="ar-KW" sz="1700" dirty="0">
                <a:cs typeface="Mudir MT" pitchFamily="2" charset="-78"/>
              </a:rPr>
              <a:t>من خالف أحكام الفصل العاشر بشأن </a:t>
            </a:r>
            <a:r>
              <a:rPr lang="ar-KW" sz="1700" dirty="0" smtClean="0">
                <a:cs typeface="Mudir MT" pitchFamily="2" charset="-78"/>
              </a:rPr>
              <a:t>الإفصاح </a:t>
            </a:r>
            <a:r>
              <a:rPr lang="ar-KW" sz="1700" dirty="0">
                <a:cs typeface="Mudir MT" pitchFamily="2" charset="-78"/>
              </a:rPr>
              <a:t>عن المصالح.</a:t>
            </a:r>
          </a:p>
          <a:p>
            <a:pPr marL="685800" lvl="0" indent="-342900" algn="justLow" rtl="1">
              <a:lnSpc>
                <a:spcPct val="150000"/>
              </a:lnSpc>
              <a:buFont typeface="+mj-lt"/>
              <a:buAutoNum type="arabicParenR"/>
            </a:pPr>
            <a:r>
              <a:rPr lang="ar-KW" sz="1700" dirty="0" smtClean="0">
                <a:cs typeface="Mudir MT" pitchFamily="2" charset="-78"/>
              </a:rPr>
              <a:t>كل </a:t>
            </a:r>
            <a:r>
              <a:rPr lang="ar-KW" sz="1700" dirty="0">
                <a:cs typeface="Mudir MT" pitchFamily="2" charset="-78"/>
              </a:rPr>
              <a:t>من خالف أي نص وارد في الفصل السابع من قانون هيئة أسواق المال في شأن الاستحواذ وحماية الأقلية. </a:t>
            </a:r>
          </a:p>
        </p:txBody>
      </p:sp>
      <p:sp>
        <p:nvSpPr>
          <p:cNvPr id="34" name="Rectangle 2"/>
          <p:cNvSpPr>
            <a:spLocks noGrp="1" noChangeArrowheads="1"/>
          </p:cNvSpPr>
          <p:nvPr>
            <p:ph type="title"/>
          </p:nvPr>
        </p:nvSpPr>
        <p:spPr>
          <a:xfrm>
            <a:off x="458788" y="377825"/>
            <a:ext cx="8588692" cy="765175"/>
          </a:xfrm>
        </p:spPr>
        <p:txBody>
          <a:bodyPr>
            <a:noAutofit/>
          </a:bodyPr>
          <a:lstStyle/>
          <a:p>
            <a:pPr algn="r" rtl="1"/>
            <a:r>
              <a:rPr lang="ar-EG" altLang="ar-EG" sz="3600" b="1" dirty="0" err="1">
                <a:solidFill>
                  <a:schemeClr val="tx1"/>
                </a:solidFill>
                <a:effectLst>
                  <a:outerShdw blurRad="38100" dist="38100" dir="2700000" algn="tl">
                    <a:srgbClr val="000000">
                      <a:alpha val="43137"/>
                    </a:srgbClr>
                  </a:outerShdw>
                </a:effectLst>
                <a:cs typeface="Akhbar MT" pitchFamily="2" charset="-78"/>
              </a:rPr>
              <a:t>حوكمة</a:t>
            </a:r>
            <a:r>
              <a:rPr lang="ar-EG" altLang="ar-EG" sz="3600" b="1" dirty="0">
                <a:solidFill>
                  <a:schemeClr val="tx1"/>
                </a:solidFill>
                <a:effectLst>
                  <a:outerShdw blurRad="38100" dist="38100" dir="2700000" algn="tl">
                    <a:srgbClr val="000000">
                      <a:alpha val="43137"/>
                    </a:srgbClr>
                  </a:outerShdw>
                </a:effectLst>
                <a:cs typeface="Akhbar MT" pitchFamily="2" charset="-78"/>
              </a:rPr>
              <a:t> </a:t>
            </a:r>
            <a:r>
              <a:rPr lang="ar-EG" altLang="ar-EG" sz="3600" b="1" dirty="0" smtClean="0">
                <a:solidFill>
                  <a:schemeClr val="tx1"/>
                </a:solidFill>
                <a:effectLst>
                  <a:outerShdw blurRad="38100" dist="38100" dir="2700000" algn="tl">
                    <a:srgbClr val="000000">
                      <a:alpha val="43137"/>
                    </a:srgbClr>
                  </a:outerShdw>
                </a:effectLst>
                <a:cs typeface="Akhbar MT" pitchFamily="2" charset="-78"/>
              </a:rPr>
              <a:t>الشركات</a:t>
            </a:r>
            <a:br>
              <a:rPr lang="ar-EG" altLang="ar-EG" sz="3600" b="1" dirty="0" smtClean="0">
                <a:solidFill>
                  <a:schemeClr val="tx1"/>
                </a:solidFill>
                <a:effectLst>
                  <a:outerShdw blurRad="38100" dist="38100" dir="2700000" algn="tl">
                    <a:srgbClr val="000000">
                      <a:alpha val="43137"/>
                    </a:srgbClr>
                  </a:outerShdw>
                </a:effectLst>
                <a:cs typeface="Akhbar MT" pitchFamily="2" charset="-78"/>
              </a:rPr>
            </a:br>
            <a:r>
              <a:rPr lang="ar-EG" altLang="ar-EG" sz="3600" b="1" dirty="0" smtClean="0">
                <a:solidFill>
                  <a:schemeClr val="tx1"/>
                </a:solidFill>
                <a:effectLst>
                  <a:outerShdw blurRad="38100" dist="38100" dir="2700000" algn="tl">
                    <a:srgbClr val="000000">
                      <a:alpha val="43137"/>
                    </a:srgbClr>
                  </a:outerShdw>
                </a:effectLst>
                <a:cs typeface="Akhbar MT" pitchFamily="2" charset="-78"/>
              </a:rPr>
              <a:t>		</a:t>
            </a:r>
            <a:r>
              <a:rPr lang="ar-EG" altLang="ar-EG" sz="3200" dirty="0" smtClean="0">
                <a:solidFill>
                  <a:schemeClr val="accent1">
                    <a:lumMod val="50000"/>
                  </a:schemeClr>
                </a:solidFill>
                <a:cs typeface="Akhbar MT" pitchFamily="2" charset="-78"/>
              </a:rPr>
              <a:t>متطلبات </a:t>
            </a:r>
            <a:r>
              <a:rPr lang="ar-EG" altLang="ar-EG" sz="3200" dirty="0">
                <a:solidFill>
                  <a:schemeClr val="accent1">
                    <a:lumMod val="50000"/>
                  </a:schemeClr>
                </a:solidFill>
                <a:cs typeface="Akhbar MT" pitchFamily="2" charset="-78"/>
              </a:rPr>
              <a:t>وآليات تطبيقها (التشريعية والرقابية)</a:t>
            </a:r>
            <a:endParaRPr lang="en-US" altLang="ar-EG" sz="3200" dirty="0" smtClean="0">
              <a:solidFill>
                <a:schemeClr val="accent1">
                  <a:lumMod val="50000"/>
                </a:schemeClr>
              </a:solidFill>
              <a:cs typeface="Akhbar MT" pitchFamily="2" charset="-78"/>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6667" t="27778" r="19445" b="27778"/>
          <a:stretch/>
        </p:blipFill>
        <p:spPr>
          <a:xfrm>
            <a:off x="0" y="6324600"/>
            <a:ext cx="1409700" cy="490330"/>
          </a:xfrm>
          <a:prstGeom prst="rect">
            <a:avLst/>
          </a:prstGeom>
        </p:spPr>
      </p:pic>
      <p:sp>
        <p:nvSpPr>
          <p:cNvPr id="7" name="Rectangle 4"/>
          <p:cNvSpPr>
            <a:spLocks noChangeArrowheads="1"/>
          </p:cNvSpPr>
          <p:nvPr/>
        </p:nvSpPr>
        <p:spPr bwMode="auto">
          <a:xfrm>
            <a:off x="7162800" y="1600199"/>
            <a:ext cx="1812558" cy="4876801"/>
          </a:xfrm>
          <a:prstGeom prst="rect">
            <a:avLst/>
          </a:prstGeom>
          <a:noFill/>
          <a:ln>
            <a:noFill/>
          </a:ln>
          <a:extLst/>
        </p:spPr>
        <p:txBody>
          <a:bodyPr/>
          <a:lstStyle>
            <a:lvl1pPr marL="119063" indent="-119063">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l" rtl="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285750" indent="-285750" algn="justLow" rtl="1">
              <a:spcBef>
                <a:spcPct val="50000"/>
              </a:spcBef>
              <a:spcAft>
                <a:spcPct val="100000"/>
              </a:spcAft>
              <a:buClr>
                <a:schemeClr val="bg2">
                  <a:lumMod val="50000"/>
                </a:schemeClr>
              </a:buClr>
              <a:buFont typeface="Wingdings" panose="05000000000000000000" pitchFamily="2" charset="2"/>
              <a:buChar char=""/>
            </a:pPr>
            <a:r>
              <a:rPr lang="ar-EG" altLang="ar-EG" sz="1600" b="1" u="sng" dirty="0">
                <a:solidFill>
                  <a:srgbClr val="DD8047"/>
                </a:solidFill>
              </a:rPr>
              <a:t>الاطار التشريعي والرقابي </a:t>
            </a:r>
            <a:r>
              <a:rPr lang="ar-EG" altLang="ar-EG" sz="1600" b="1" u="sng" dirty="0" err="1" smtClean="0">
                <a:solidFill>
                  <a:srgbClr val="DD8047"/>
                </a:solidFill>
              </a:rPr>
              <a:t>لحوكمة</a:t>
            </a:r>
            <a:r>
              <a:rPr lang="ar-EG" altLang="ar-EG" sz="1600" b="1" u="sng" dirty="0" smtClean="0">
                <a:solidFill>
                  <a:srgbClr val="DD8047"/>
                </a:solidFill>
              </a:rPr>
              <a:t> </a:t>
            </a:r>
            <a:r>
              <a:rPr lang="ar-EG" altLang="ar-EG" sz="1600" b="1" u="sng" dirty="0">
                <a:solidFill>
                  <a:srgbClr val="DD8047"/>
                </a:solidFill>
              </a:rPr>
              <a:t>الشركات في دولة </a:t>
            </a:r>
            <a:r>
              <a:rPr lang="ar-EG" altLang="ar-EG" sz="1600" b="1" u="sng" dirty="0" smtClean="0">
                <a:solidFill>
                  <a:srgbClr val="DD8047"/>
                </a:solidFill>
              </a:rPr>
              <a:t>الكويت.</a:t>
            </a:r>
          </a:p>
          <a:p>
            <a:pPr marL="285750" indent="-285750" algn="justLow" rtl="1">
              <a:spcBef>
                <a:spcPct val="50000"/>
              </a:spcBef>
              <a:spcAft>
                <a:spcPct val="100000"/>
              </a:spcAft>
              <a:buFont typeface="Wingdings" panose="05000000000000000000" pitchFamily="2" charset="2"/>
              <a:buChar char=""/>
            </a:pPr>
            <a:r>
              <a:rPr lang="ar-KW" sz="1600" b="1" dirty="0" smtClean="0"/>
              <a:t>التحديات </a:t>
            </a:r>
            <a:r>
              <a:rPr lang="ar-KW" sz="1600" b="1" dirty="0"/>
              <a:t>التي تواجه تطبيق </a:t>
            </a:r>
            <a:r>
              <a:rPr lang="ar-KW" sz="1600" b="1" dirty="0" err="1"/>
              <a:t>حوكمة</a:t>
            </a:r>
            <a:r>
              <a:rPr lang="ar-KW" sz="1600" b="1" dirty="0"/>
              <a:t> الشركات في دولة </a:t>
            </a:r>
            <a:r>
              <a:rPr lang="ar-KW" sz="1600" b="1" dirty="0" smtClean="0"/>
              <a:t>الكويت</a:t>
            </a:r>
            <a:r>
              <a:rPr lang="ar-EG" sz="1600" b="1" dirty="0" smtClean="0"/>
              <a:t>.</a:t>
            </a:r>
          </a:p>
          <a:p>
            <a:pPr marL="285750" indent="-285750" algn="justLow" rtl="1">
              <a:spcBef>
                <a:spcPct val="50000"/>
              </a:spcBef>
              <a:spcAft>
                <a:spcPct val="100000"/>
              </a:spcAft>
              <a:buFont typeface="Wingdings" panose="05000000000000000000" pitchFamily="2" charset="2"/>
              <a:buChar char=""/>
            </a:pPr>
            <a:r>
              <a:rPr lang="ar-KW" sz="1600" b="1" dirty="0"/>
              <a:t>دور الجهات المختلفة ذات العلاقة (الحكومية والخاصة) في إرساء ممارسات </a:t>
            </a:r>
            <a:r>
              <a:rPr lang="ar-KW" sz="1600" b="1" dirty="0" err="1"/>
              <a:t>حوكمة</a:t>
            </a:r>
            <a:r>
              <a:rPr lang="ar-KW" sz="1600" b="1" dirty="0"/>
              <a:t> الشركات في دولة الكوي</a:t>
            </a:r>
            <a:r>
              <a:rPr lang="ar-EG" sz="1600" b="1" dirty="0"/>
              <a:t>ت.</a:t>
            </a:r>
            <a:endParaRPr lang="en-US" sz="1600" b="1" dirty="0"/>
          </a:p>
        </p:txBody>
      </p:sp>
    </p:spTree>
    <p:extLst>
      <p:ext uri="{BB962C8B-B14F-4D97-AF65-F5344CB8AC3E}">
        <p14:creationId xmlns:p14="http://schemas.microsoft.com/office/powerpoint/2010/main" val="60452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33">
                                            <p:txEl>
                                              <p:pRg st="3" end="3"/>
                                            </p:txEl>
                                          </p:spTgt>
                                        </p:tgtEl>
                                        <p:attrNameLst>
                                          <p:attrName>style.visibility</p:attrName>
                                        </p:attrNameLst>
                                      </p:cBhvr>
                                      <p:to>
                                        <p:strVal val="visible"/>
                                      </p:to>
                                    </p:set>
                                    <p:animEffect transition="in" filter="wipe(right)">
                                      <p:cBhvr>
                                        <p:cTn id="7" dur="500"/>
                                        <p:tgtEl>
                                          <p:spTgt spid="33">
                                            <p:txEl>
                                              <p:pRg st="3" end="3"/>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3">
                                            <p:txEl>
                                              <p:pRg st="5" end="5"/>
                                            </p:txEl>
                                          </p:spTgt>
                                        </p:tgtEl>
                                        <p:attrNameLst>
                                          <p:attrName>style.visibility</p:attrName>
                                        </p:attrNameLst>
                                      </p:cBhvr>
                                      <p:to>
                                        <p:strVal val="visible"/>
                                      </p:to>
                                    </p:set>
                                    <p:animEffect transition="in" filter="wipe(right)">
                                      <p:cBhvr>
                                        <p:cTn id="11" dur="500"/>
                                        <p:tgtEl>
                                          <p:spTgt spid="33">
                                            <p:txEl>
                                              <p:pRg st="5" end="5"/>
                                            </p:txEl>
                                          </p:spTgt>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3">
                                            <p:txEl>
                                              <p:pRg st="6" end="6"/>
                                            </p:txEl>
                                          </p:spTgt>
                                        </p:tgtEl>
                                        <p:attrNameLst>
                                          <p:attrName>style.visibility</p:attrName>
                                        </p:attrNameLst>
                                      </p:cBhvr>
                                      <p:to>
                                        <p:strVal val="visible"/>
                                      </p:to>
                                    </p:set>
                                    <p:animEffect transition="in" filter="wipe(right)">
                                      <p:cBhvr>
                                        <p:cTn id="15" dur="500"/>
                                        <p:tgtEl>
                                          <p:spTgt spid="33">
                                            <p:txEl>
                                              <p:pRg st="6" end="6"/>
                                            </p:txEl>
                                          </p:spTgt>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33">
                                            <p:txEl>
                                              <p:pRg st="7" end="7"/>
                                            </p:txEl>
                                          </p:spTgt>
                                        </p:tgtEl>
                                        <p:attrNameLst>
                                          <p:attrName>style.visibility</p:attrName>
                                        </p:attrNameLst>
                                      </p:cBhvr>
                                      <p:to>
                                        <p:strVal val="visible"/>
                                      </p:to>
                                    </p:set>
                                    <p:animEffect transition="in" filter="wipe(right)">
                                      <p:cBhvr>
                                        <p:cTn id="19" dur="500"/>
                                        <p:tgtEl>
                                          <p:spTgt spid="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4619</TotalTime>
  <Words>2944</Words>
  <Application>Microsoft Office PowerPoint</Application>
  <PresentationFormat>On-screen Show (4:3)</PresentationFormat>
  <Paragraphs>290</Paragraphs>
  <Slides>26</Slides>
  <Notes>20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26</vt:i4>
      </vt:variant>
    </vt:vector>
  </HeadingPairs>
  <TitlesOfParts>
    <vt:vector size="40" baseType="lpstr">
      <vt:lpstr>MS PGothic</vt:lpstr>
      <vt:lpstr>Akhbar MT</vt:lpstr>
      <vt:lpstr>Arabic Typesetting</vt:lpstr>
      <vt:lpstr>Arial</vt:lpstr>
      <vt:lpstr>Calibri</vt:lpstr>
      <vt:lpstr>Courier New</vt:lpstr>
      <vt:lpstr>DecoType Naskh</vt:lpstr>
      <vt:lpstr>Monotype Koufi</vt:lpstr>
      <vt:lpstr>Mudir MT</vt:lpstr>
      <vt:lpstr>Times New Roman</vt:lpstr>
      <vt:lpstr>Tw Cen MT</vt:lpstr>
      <vt:lpstr>Wingdings</vt:lpstr>
      <vt:lpstr>Wingdings 2</vt:lpstr>
      <vt:lpstr>Median</vt:lpstr>
      <vt:lpstr>PowerPoint Presentation</vt:lpstr>
      <vt:lpstr>PowerPoint Presentation</vt:lpstr>
      <vt:lpstr>أولاً: الاطار التشريعي والرقابي لحوكمة الشركات في دولة الكويت </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حوكمة الشركات   متطلبات وآليات تطبيقها (التشريعية والرقابية)</vt:lpstr>
      <vt:lpstr>ثانياً: التحديات التي تواجه تطبيق حوكمة الشركات في دولة الكويت </vt:lpstr>
      <vt:lpstr>حوكمة الشركات   متطلبات وآليات تطبيقها (التشريعية والرقابية)</vt:lpstr>
      <vt:lpstr>ثالثاً: دور الجهات المختلفة ذات العلاقة (الحكومية والخاصة) في إرساء ممارسات حوكمة الشركات في دولة الكويت</vt:lpstr>
      <vt:lpstr>حوكمة الشركات   متطلبات وآليات تطبيقها (التشريعية والرقابية)</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Nonprofit Nuts &amp; Bolts</dc:title>
  <dc:creator>Extra</dc:creator>
  <cp:lastModifiedBy>fresherwebna</cp:lastModifiedBy>
  <cp:revision>106</cp:revision>
  <cp:lastPrinted>2014-09-11T15:33:11Z</cp:lastPrinted>
  <dcterms:created xsi:type="dcterms:W3CDTF">2014-08-25T16:39:18Z</dcterms:created>
  <dcterms:modified xsi:type="dcterms:W3CDTF">2016-04-04T09:37:50Z</dcterms:modified>
</cp:coreProperties>
</file>